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55"/>
  </p:notesMasterIdLst>
  <p:sldIdLst>
    <p:sldId id="256" r:id="rId2"/>
    <p:sldId id="257" r:id="rId3"/>
    <p:sldId id="258" r:id="rId4"/>
    <p:sldId id="259" r:id="rId5"/>
    <p:sldId id="260" r:id="rId6"/>
    <p:sldId id="261" r:id="rId7"/>
    <p:sldId id="294" r:id="rId8"/>
    <p:sldId id="262" r:id="rId9"/>
    <p:sldId id="293" r:id="rId10"/>
    <p:sldId id="296" r:id="rId11"/>
    <p:sldId id="263" r:id="rId12"/>
    <p:sldId id="264" r:id="rId13"/>
    <p:sldId id="265" r:id="rId14"/>
    <p:sldId id="266" r:id="rId15"/>
    <p:sldId id="267" r:id="rId16"/>
    <p:sldId id="268" r:id="rId17"/>
    <p:sldId id="397" r:id="rId18"/>
    <p:sldId id="269" r:id="rId19"/>
    <p:sldId id="270" r:id="rId20"/>
    <p:sldId id="373" r:id="rId21"/>
    <p:sldId id="271" r:id="rId22"/>
    <p:sldId id="272" r:id="rId23"/>
    <p:sldId id="273" r:id="rId24"/>
    <p:sldId id="274" r:id="rId25"/>
    <p:sldId id="276" r:id="rId26"/>
    <p:sldId id="277" r:id="rId27"/>
    <p:sldId id="278" r:id="rId28"/>
    <p:sldId id="279" r:id="rId29"/>
    <p:sldId id="357" r:id="rId30"/>
    <p:sldId id="280" r:id="rId31"/>
    <p:sldId id="343" r:id="rId32"/>
    <p:sldId id="344" r:id="rId33"/>
    <p:sldId id="345" r:id="rId34"/>
    <p:sldId id="346" r:id="rId35"/>
    <p:sldId id="347" r:id="rId36"/>
    <p:sldId id="348" r:id="rId37"/>
    <p:sldId id="349" r:id="rId38"/>
    <p:sldId id="350" r:id="rId39"/>
    <p:sldId id="351" r:id="rId40"/>
    <p:sldId id="352" r:id="rId41"/>
    <p:sldId id="353" r:id="rId42"/>
    <p:sldId id="356" r:id="rId43"/>
    <p:sldId id="281" r:id="rId44"/>
    <p:sldId id="282" r:id="rId45"/>
    <p:sldId id="283" r:id="rId46"/>
    <p:sldId id="284" r:id="rId47"/>
    <p:sldId id="297" r:id="rId48"/>
    <p:sldId id="298" r:id="rId49"/>
    <p:sldId id="365" r:id="rId50"/>
    <p:sldId id="366" r:id="rId51"/>
    <p:sldId id="368" r:id="rId52"/>
    <p:sldId id="367" r:id="rId53"/>
    <p:sldId id="369" r:id="rId54"/>
    <p:sldId id="285" r:id="rId55"/>
    <p:sldId id="286" r:id="rId56"/>
    <p:sldId id="287" r:id="rId57"/>
    <p:sldId id="288" r:id="rId58"/>
    <p:sldId id="372" r:id="rId59"/>
    <p:sldId id="289" r:id="rId60"/>
    <p:sldId id="370" r:id="rId61"/>
    <p:sldId id="371" r:id="rId62"/>
    <p:sldId id="290" r:id="rId63"/>
    <p:sldId id="291" r:id="rId64"/>
    <p:sldId id="292" r:id="rId65"/>
    <p:sldId id="299" r:id="rId66"/>
    <p:sldId id="359" r:id="rId67"/>
    <p:sldId id="360" r:id="rId68"/>
    <p:sldId id="361" r:id="rId69"/>
    <p:sldId id="362" r:id="rId70"/>
    <p:sldId id="363" r:id="rId71"/>
    <p:sldId id="364" r:id="rId72"/>
    <p:sldId id="374" r:id="rId73"/>
    <p:sldId id="375" r:id="rId74"/>
    <p:sldId id="376" r:id="rId75"/>
    <p:sldId id="377" r:id="rId76"/>
    <p:sldId id="300" r:id="rId77"/>
    <p:sldId id="342" r:id="rId78"/>
    <p:sldId id="301" r:id="rId79"/>
    <p:sldId id="304" r:id="rId80"/>
    <p:sldId id="305" r:id="rId81"/>
    <p:sldId id="379" r:id="rId82"/>
    <p:sldId id="378" r:id="rId83"/>
    <p:sldId id="380" r:id="rId84"/>
    <p:sldId id="381" r:id="rId85"/>
    <p:sldId id="382" r:id="rId86"/>
    <p:sldId id="383" r:id="rId87"/>
    <p:sldId id="384" r:id="rId88"/>
    <p:sldId id="385" r:id="rId89"/>
    <p:sldId id="386" r:id="rId90"/>
    <p:sldId id="387" r:id="rId91"/>
    <p:sldId id="388" r:id="rId92"/>
    <p:sldId id="391" r:id="rId93"/>
    <p:sldId id="306" r:id="rId94"/>
    <p:sldId id="307" r:id="rId95"/>
    <p:sldId id="308" r:id="rId96"/>
    <p:sldId id="309" r:id="rId97"/>
    <p:sldId id="310" r:id="rId98"/>
    <p:sldId id="311" r:id="rId99"/>
    <p:sldId id="393" r:id="rId100"/>
    <p:sldId id="394" r:id="rId101"/>
    <p:sldId id="395" r:id="rId102"/>
    <p:sldId id="396" r:id="rId103"/>
    <p:sldId id="398" r:id="rId104"/>
    <p:sldId id="312" r:id="rId105"/>
    <p:sldId id="313" r:id="rId106"/>
    <p:sldId id="314" r:id="rId107"/>
    <p:sldId id="315" r:id="rId108"/>
    <p:sldId id="316" r:id="rId109"/>
    <p:sldId id="317" r:id="rId110"/>
    <p:sldId id="318" r:id="rId111"/>
    <p:sldId id="319" r:id="rId112"/>
    <p:sldId id="320" r:id="rId113"/>
    <p:sldId id="321" r:id="rId114"/>
    <p:sldId id="322" r:id="rId115"/>
    <p:sldId id="323" r:id="rId116"/>
    <p:sldId id="324" r:id="rId117"/>
    <p:sldId id="325" r:id="rId118"/>
    <p:sldId id="326" r:id="rId119"/>
    <p:sldId id="327" r:id="rId120"/>
    <p:sldId id="333" r:id="rId121"/>
    <p:sldId id="328" r:id="rId122"/>
    <p:sldId id="329" r:id="rId123"/>
    <p:sldId id="330" r:id="rId124"/>
    <p:sldId id="331" r:id="rId125"/>
    <p:sldId id="332" r:id="rId126"/>
    <p:sldId id="334" r:id="rId127"/>
    <p:sldId id="335" r:id="rId128"/>
    <p:sldId id="336" r:id="rId129"/>
    <p:sldId id="337" r:id="rId130"/>
    <p:sldId id="338" r:id="rId131"/>
    <p:sldId id="339" r:id="rId132"/>
    <p:sldId id="340" r:id="rId133"/>
    <p:sldId id="341" r:id="rId134"/>
    <p:sldId id="399" r:id="rId135"/>
    <p:sldId id="400" r:id="rId136"/>
    <p:sldId id="401" r:id="rId137"/>
    <p:sldId id="402" r:id="rId138"/>
    <p:sldId id="403" r:id="rId139"/>
    <p:sldId id="404" r:id="rId140"/>
    <p:sldId id="405" r:id="rId141"/>
    <p:sldId id="406" r:id="rId142"/>
    <p:sldId id="408" r:id="rId143"/>
    <p:sldId id="409" r:id="rId144"/>
    <p:sldId id="410" r:id="rId145"/>
    <p:sldId id="411" r:id="rId146"/>
    <p:sldId id="412" r:id="rId147"/>
    <p:sldId id="413" r:id="rId148"/>
    <p:sldId id="414" r:id="rId149"/>
    <p:sldId id="415" r:id="rId150"/>
    <p:sldId id="416" r:id="rId151"/>
    <p:sldId id="417" r:id="rId152"/>
    <p:sldId id="418" r:id="rId153"/>
    <p:sldId id="419" r:id="rId1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58" d="100"/>
          <a:sy n="158" d="100"/>
        </p:scale>
        <p:origin x="-216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image" Target="../media/image6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8.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79.wmf"/><Relationship Id="rId3" Type="http://schemas.openxmlformats.org/officeDocument/2006/relationships/image" Target="../media/image74.wmf"/><Relationship Id="rId7" Type="http://schemas.openxmlformats.org/officeDocument/2006/relationships/image" Target="../media/image78.wmf"/><Relationship Id="rId2" Type="http://schemas.openxmlformats.org/officeDocument/2006/relationships/image" Target="../media/image73.wmf"/><Relationship Id="rId1" Type="http://schemas.openxmlformats.org/officeDocument/2006/relationships/image" Target="../media/image72.wmf"/><Relationship Id="rId6" Type="http://schemas.openxmlformats.org/officeDocument/2006/relationships/image" Target="../media/image77.wmf"/><Relationship Id="rId5" Type="http://schemas.openxmlformats.org/officeDocument/2006/relationships/image" Target="../media/image76.wmf"/><Relationship Id="rId4" Type="http://schemas.openxmlformats.org/officeDocument/2006/relationships/image" Target="../media/image75.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82.wmf"/><Relationship Id="rId2" Type="http://schemas.openxmlformats.org/officeDocument/2006/relationships/image" Target="../media/image81.wmf"/><Relationship Id="rId1" Type="http://schemas.openxmlformats.org/officeDocument/2006/relationships/image" Target="../media/image80.wmf"/><Relationship Id="rId6" Type="http://schemas.openxmlformats.org/officeDocument/2006/relationships/image" Target="../media/image85.wmf"/><Relationship Id="rId5" Type="http://schemas.openxmlformats.org/officeDocument/2006/relationships/image" Target="../media/image84.wmf"/><Relationship Id="rId4" Type="http://schemas.openxmlformats.org/officeDocument/2006/relationships/image" Target="../media/image8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image" Target="../media/image88.wmf"/><Relationship Id="rId1" Type="http://schemas.openxmlformats.org/officeDocument/2006/relationships/image" Target="../media/image87.wmf"/><Relationship Id="rId5" Type="http://schemas.openxmlformats.org/officeDocument/2006/relationships/image" Target="../media/image91.wmf"/><Relationship Id="rId4" Type="http://schemas.openxmlformats.org/officeDocument/2006/relationships/image" Target="../media/image90.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image" Target="../media/image94.wmf"/><Relationship Id="rId1" Type="http://schemas.openxmlformats.org/officeDocument/2006/relationships/image" Target="../media/image93.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97.wmf"/><Relationship Id="rId1" Type="http://schemas.openxmlformats.org/officeDocument/2006/relationships/image" Target="../media/image96.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99.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00.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25.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107.wmf"/><Relationship Id="rId1" Type="http://schemas.openxmlformats.org/officeDocument/2006/relationships/image" Target="../media/image106.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10.wmf"/><Relationship Id="rId1" Type="http://schemas.openxmlformats.org/officeDocument/2006/relationships/image" Target="../media/image109.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118.wmf"/><Relationship Id="rId1" Type="http://schemas.openxmlformats.org/officeDocument/2006/relationships/image" Target="../media/image117.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21.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23.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27.wmf"/><Relationship Id="rId2" Type="http://schemas.openxmlformats.org/officeDocument/2006/relationships/image" Target="../media/image126.wmf"/><Relationship Id="rId1" Type="http://schemas.openxmlformats.org/officeDocument/2006/relationships/image" Target="../media/image125.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30.wmf"/><Relationship Id="rId2" Type="http://schemas.openxmlformats.org/officeDocument/2006/relationships/image" Target="../media/image129.wmf"/><Relationship Id="rId1" Type="http://schemas.openxmlformats.org/officeDocument/2006/relationships/image" Target="../media/image128.wmf"/><Relationship Id="rId6" Type="http://schemas.openxmlformats.org/officeDocument/2006/relationships/image" Target="../media/image133.wmf"/><Relationship Id="rId5" Type="http://schemas.openxmlformats.org/officeDocument/2006/relationships/image" Target="../media/image132.wmf"/><Relationship Id="rId4" Type="http://schemas.openxmlformats.org/officeDocument/2006/relationships/image" Target="../media/image131.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34.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36.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3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44.wmf"/><Relationship Id="rId2" Type="http://schemas.openxmlformats.org/officeDocument/2006/relationships/image" Target="../media/image143.wmf"/><Relationship Id="rId1" Type="http://schemas.openxmlformats.org/officeDocument/2006/relationships/image" Target="../media/image142.wmf"/><Relationship Id="rId4" Type="http://schemas.openxmlformats.org/officeDocument/2006/relationships/image" Target="../media/image145.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17.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155.wmf"/><Relationship Id="rId2" Type="http://schemas.openxmlformats.org/officeDocument/2006/relationships/image" Target="../media/image154.wmf"/><Relationship Id="rId1" Type="http://schemas.openxmlformats.org/officeDocument/2006/relationships/image" Target="../media/image153.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63.wmf"/><Relationship Id="rId7" Type="http://schemas.openxmlformats.org/officeDocument/2006/relationships/image" Target="../media/image167.wmf"/><Relationship Id="rId2" Type="http://schemas.openxmlformats.org/officeDocument/2006/relationships/image" Target="../media/image162.wmf"/><Relationship Id="rId1" Type="http://schemas.openxmlformats.org/officeDocument/2006/relationships/image" Target="../media/image161.wmf"/><Relationship Id="rId6" Type="http://schemas.openxmlformats.org/officeDocument/2006/relationships/image" Target="../media/image166.wmf"/><Relationship Id="rId5" Type="http://schemas.openxmlformats.org/officeDocument/2006/relationships/image" Target="../media/image165.wmf"/><Relationship Id="rId4" Type="http://schemas.openxmlformats.org/officeDocument/2006/relationships/image" Target="../media/image164.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170.wmf"/><Relationship Id="rId2" Type="http://schemas.openxmlformats.org/officeDocument/2006/relationships/image" Target="../media/image169.wmf"/><Relationship Id="rId1" Type="http://schemas.openxmlformats.org/officeDocument/2006/relationships/image" Target="../media/image168.wmf"/><Relationship Id="rId4" Type="http://schemas.openxmlformats.org/officeDocument/2006/relationships/image" Target="../media/image171.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73.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75.w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178.wmf"/><Relationship Id="rId1" Type="http://schemas.openxmlformats.org/officeDocument/2006/relationships/image" Target="../media/image177.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83.wmf"/></Relationships>
</file>

<file path=ppt/drawings/_rels/vmlDrawing39.vml.rels><?xml version="1.0" encoding="UTF-8" standalone="yes"?>
<Relationships xmlns="http://schemas.openxmlformats.org/package/2006/relationships"><Relationship Id="rId2" Type="http://schemas.openxmlformats.org/officeDocument/2006/relationships/image" Target="../media/image188.wmf"/><Relationship Id="rId1" Type="http://schemas.openxmlformats.org/officeDocument/2006/relationships/image" Target="../media/image18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193.wmf"/><Relationship Id="rId2" Type="http://schemas.openxmlformats.org/officeDocument/2006/relationships/image" Target="../media/image192.wmf"/><Relationship Id="rId1" Type="http://schemas.openxmlformats.org/officeDocument/2006/relationships/image" Target="../media/image191.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197.wmf"/><Relationship Id="rId2" Type="http://schemas.openxmlformats.org/officeDocument/2006/relationships/image" Target="../media/image196.wmf"/><Relationship Id="rId1" Type="http://schemas.openxmlformats.org/officeDocument/2006/relationships/image" Target="../media/image195.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9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53.wmf"/><Relationship Id="rId7" Type="http://schemas.openxmlformats.org/officeDocument/2006/relationships/image" Target="../media/image57.wmf"/><Relationship Id="rId2" Type="http://schemas.openxmlformats.org/officeDocument/2006/relationships/image" Target="../media/image52.wmf"/><Relationship Id="rId1" Type="http://schemas.openxmlformats.org/officeDocument/2006/relationships/image" Target="../media/image51.wmf"/><Relationship Id="rId6" Type="http://schemas.openxmlformats.org/officeDocument/2006/relationships/image" Target="../media/image56.wmf"/><Relationship Id="rId5" Type="http://schemas.openxmlformats.org/officeDocument/2006/relationships/image" Target="../media/image55.wmf"/><Relationship Id="rId4" Type="http://schemas.openxmlformats.org/officeDocument/2006/relationships/image" Target="../media/image54.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image" Target="../media/image5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C4C58B-FCC2-461D-A49C-259CEF1E660A}" type="datetimeFigureOut">
              <a:rPr lang="en-US" smtClean="0"/>
              <a:t>2/8/2016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C9C06C-C451-45E6-9AC7-769F799A95E9}" type="slidenum">
              <a:rPr lang="en-US" smtClean="0"/>
              <a:t>‹#›</a:t>
            </a:fld>
            <a:endParaRPr lang="en-US"/>
          </a:p>
        </p:txBody>
      </p:sp>
    </p:spTree>
    <p:extLst>
      <p:ext uri="{BB962C8B-B14F-4D97-AF65-F5344CB8AC3E}">
        <p14:creationId xmlns:p14="http://schemas.microsoft.com/office/powerpoint/2010/main" val="3627544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EC78E5D-E5DF-443E-806F-AAB8B9A6EFE9}" type="datetime1">
              <a:rPr lang="en-US" smtClean="0"/>
              <a:t>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362D2C-CD90-41AE-BDDB-783AC3C23E4C}" type="slidenum">
              <a:rPr lang="en-US" smtClean="0"/>
              <a:t>‹#›</a:t>
            </a:fld>
            <a:endParaRPr lang="en-US"/>
          </a:p>
        </p:txBody>
      </p:sp>
    </p:spTree>
    <p:extLst>
      <p:ext uri="{BB962C8B-B14F-4D97-AF65-F5344CB8AC3E}">
        <p14:creationId xmlns:p14="http://schemas.microsoft.com/office/powerpoint/2010/main" val="44613348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62288E-FCE0-4E02-8CD4-7E91861D4AC0}" type="datetime1">
              <a:rPr lang="en-US" smtClean="0"/>
              <a:t>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362D2C-CD90-41AE-BDDB-783AC3C23E4C}" type="slidenum">
              <a:rPr lang="en-US" smtClean="0"/>
              <a:t>‹#›</a:t>
            </a:fld>
            <a:endParaRPr lang="en-US"/>
          </a:p>
        </p:txBody>
      </p:sp>
    </p:spTree>
    <p:extLst>
      <p:ext uri="{BB962C8B-B14F-4D97-AF65-F5344CB8AC3E}">
        <p14:creationId xmlns:p14="http://schemas.microsoft.com/office/powerpoint/2010/main" val="3314033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0AB2D5-41CE-43CB-B993-194FB443C64D}" type="datetime1">
              <a:rPr lang="en-US" smtClean="0"/>
              <a:t>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362D2C-CD90-41AE-BDDB-783AC3C23E4C}" type="slidenum">
              <a:rPr lang="en-US" smtClean="0"/>
              <a:t>‹#›</a:t>
            </a:fld>
            <a:endParaRPr lang="en-US"/>
          </a:p>
        </p:txBody>
      </p:sp>
    </p:spTree>
    <p:extLst>
      <p:ext uri="{BB962C8B-B14F-4D97-AF65-F5344CB8AC3E}">
        <p14:creationId xmlns:p14="http://schemas.microsoft.com/office/powerpoint/2010/main" val="3891864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268760"/>
            <a:ext cx="8229600" cy="485740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7EBFD50-72AF-4D7F-912E-FF98F40EB3DD}" type="datetime1">
              <a:rPr lang="en-US" smtClean="0"/>
              <a:t>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362D2C-CD90-41AE-BDDB-783AC3C23E4C}" type="slidenum">
              <a:rPr lang="en-US" smtClean="0"/>
              <a:t>‹#›</a:t>
            </a:fld>
            <a:endParaRPr lang="en-US"/>
          </a:p>
        </p:txBody>
      </p:sp>
    </p:spTree>
    <p:extLst>
      <p:ext uri="{BB962C8B-B14F-4D97-AF65-F5344CB8AC3E}">
        <p14:creationId xmlns:p14="http://schemas.microsoft.com/office/powerpoint/2010/main" val="17260306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DFDDBC-3397-4D23-BD4D-13EF8330671D}" type="datetime1">
              <a:rPr lang="en-US" smtClean="0"/>
              <a:t>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362D2C-CD90-41AE-BDDB-783AC3C23E4C}" type="slidenum">
              <a:rPr lang="en-US" smtClean="0"/>
              <a:t>‹#›</a:t>
            </a:fld>
            <a:endParaRPr lang="en-US"/>
          </a:p>
        </p:txBody>
      </p:sp>
    </p:spTree>
    <p:extLst>
      <p:ext uri="{BB962C8B-B14F-4D97-AF65-F5344CB8AC3E}">
        <p14:creationId xmlns:p14="http://schemas.microsoft.com/office/powerpoint/2010/main" val="351724594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EE9B7EF-F18C-4DA8-9F02-B25E20DCD415}" type="datetime1">
              <a:rPr lang="en-US" smtClean="0"/>
              <a:t>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362D2C-CD90-41AE-BDDB-783AC3C23E4C}" type="slidenum">
              <a:rPr lang="en-US" smtClean="0"/>
              <a:t>‹#›</a:t>
            </a:fld>
            <a:endParaRPr lang="en-US"/>
          </a:p>
        </p:txBody>
      </p:sp>
    </p:spTree>
    <p:extLst>
      <p:ext uri="{BB962C8B-B14F-4D97-AF65-F5344CB8AC3E}">
        <p14:creationId xmlns:p14="http://schemas.microsoft.com/office/powerpoint/2010/main" val="13713668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CD699A-DDA0-423D-8F61-93FC489E6973}" type="datetime1">
              <a:rPr lang="en-US" smtClean="0"/>
              <a:t>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362D2C-CD90-41AE-BDDB-783AC3C23E4C}" type="slidenum">
              <a:rPr lang="en-US" smtClean="0"/>
              <a:t>‹#›</a:t>
            </a:fld>
            <a:endParaRPr lang="en-US"/>
          </a:p>
        </p:txBody>
      </p:sp>
    </p:spTree>
    <p:extLst>
      <p:ext uri="{BB962C8B-B14F-4D97-AF65-F5344CB8AC3E}">
        <p14:creationId xmlns:p14="http://schemas.microsoft.com/office/powerpoint/2010/main" val="911799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4C56AD-F653-4331-B810-BF737D40E9EA}" type="datetime1">
              <a:rPr lang="en-US" smtClean="0"/>
              <a:t>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362D2C-CD90-41AE-BDDB-783AC3C23E4C}" type="slidenum">
              <a:rPr lang="en-US" smtClean="0"/>
              <a:t>‹#›</a:t>
            </a:fld>
            <a:endParaRPr lang="en-US"/>
          </a:p>
        </p:txBody>
      </p:sp>
    </p:spTree>
    <p:extLst>
      <p:ext uri="{BB962C8B-B14F-4D97-AF65-F5344CB8AC3E}">
        <p14:creationId xmlns:p14="http://schemas.microsoft.com/office/powerpoint/2010/main" val="2444076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10CE0-9F18-4E9C-8838-DB3C6A2B5C93}" type="datetime1">
              <a:rPr lang="en-US" smtClean="0"/>
              <a:t>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362D2C-CD90-41AE-BDDB-783AC3C23E4C}" type="slidenum">
              <a:rPr lang="en-US" smtClean="0"/>
              <a:t>‹#›</a:t>
            </a:fld>
            <a:endParaRPr lang="en-US"/>
          </a:p>
        </p:txBody>
      </p:sp>
    </p:spTree>
    <p:extLst>
      <p:ext uri="{BB962C8B-B14F-4D97-AF65-F5344CB8AC3E}">
        <p14:creationId xmlns:p14="http://schemas.microsoft.com/office/powerpoint/2010/main" val="792748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233300-5562-41C9-9291-EE253EE26618}" type="datetime1">
              <a:rPr lang="en-US" smtClean="0"/>
              <a:t>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362D2C-CD90-41AE-BDDB-783AC3C23E4C}" type="slidenum">
              <a:rPr lang="en-US" smtClean="0"/>
              <a:t>‹#›</a:t>
            </a:fld>
            <a:endParaRPr lang="en-US"/>
          </a:p>
        </p:txBody>
      </p:sp>
    </p:spTree>
    <p:extLst>
      <p:ext uri="{BB962C8B-B14F-4D97-AF65-F5344CB8AC3E}">
        <p14:creationId xmlns:p14="http://schemas.microsoft.com/office/powerpoint/2010/main" val="2497482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5B9AD9-8860-4D50-8764-CCB3163E7D3E}" type="datetime1">
              <a:rPr lang="en-US" smtClean="0"/>
              <a:t>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362D2C-CD90-41AE-BDDB-783AC3C23E4C}" type="slidenum">
              <a:rPr lang="en-US" smtClean="0"/>
              <a:t>‹#›</a:t>
            </a:fld>
            <a:endParaRPr lang="en-US"/>
          </a:p>
        </p:txBody>
      </p:sp>
    </p:spTree>
    <p:extLst>
      <p:ext uri="{BB962C8B-B14F-4D97-AF65-F5344CB8AC3E}">
        <p14:creationId xmlns:p14="http://schemas.microsoft.com/office/powerpoint/2010/main" val="2195779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1420F9-8919-40F0-B8E0-F7BDBA49883D}" type="datetime1">
              <a:rPr lang="en-US" smtClean="0"/>
              <a:t>2/8/2016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362D2C-CD90-41AE-BDDB-783AC3C23E4C}" type="slidenum">
              <a:rPr lang="en-US" smtClean="0"/>
              <a:t>‹#›</a:t>
            </a:fld>
            <a:endParaRPr lang="en-US"/>
          </a:p>
        </p:txBody>
      </p:sp>
    </p:spTree>
    <p:extLst>
      <p:ext uri="{BB962C8B-B14F-4D97-AF65-F5344CB8AC3E}">
        <p14:creationId xmlns:p14="http://schemas.microsoft.com/office/powerpoint/2010/main" val="386230264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8" Type="http://schemas.openxmlformats.org/officeDocument/2006/relationships/image" Target="../media/image155.wmf"/><Relationship Id="rId3" Type="http://schemas.openxmlformats.org/officeDocument/2006/relationships/oleObject" Target="../embeddings/oleObject84.bin"/><Relationship Id="rId7" Type="http://schemas.openxmlformats.org/officeDocument/2006/relationships/oleObject" Target="../embeddings/oleObject86.bin"/><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image" Target="../media/image154.wmf"/><Relationship Id="rId5" Type="http://schemas.openxmlformats.org/officeDocument/2006/relationships/oleObject" Target="../embeddings/oleObject85.bin"/><Relationship Id="rId4" Type="http://schemas.openxmlformats.org/officeDocument/2006/relationships/image" Target="../media/image153.wmf"/></Relationships>
</file>

<file path=ppt/slides/_rels/slide102.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8" Type="http://schemas.openxmlformats.org/officeDocument/2006/relationships/image" Target="../media/image163.wmf"/><Relationship Id="rId13" Type="http://schemas.openxmlformats.org/officeDocument/2006/relationships/oleObject" Target="../embeddings/oleObject92.bin"/><Relationship Id="rId3" Type="http://schemas.openxmlformats.org/officeDocument/2006/relationships/oleObject" Target="../embeddings/oleObject87.bin"/><Relationship Id="rId7" Type="http://schemas.openxmlformats.org/officeDocument/2006/relationships/oleObject" Target="../embeddings/oleObject89.bin"/><Relationship Id="rId12" Type="http://schemas.openxmlformats.org/officeDocument/2006/relationships/image" Target="../media/image165.wmf"/><Relationship Id="rId2" Type="http://schemas.openxmlformats.org/officeDocument/2006/relationships/slideLayout" Target="../slideLayouts/slideLayout2.xml"/><Relationship Id="rId16" Type="http://schemas.openxmlformats.org/officeDocument/2006/relationships/image" Target="../media/image167.wmf"/><Relationship Id="rId1" Type="http://schemas.openxmlformats.org/officeDocument/2006/relationships/vmlDrawing" Target="../drawings/vmlDrawing33.vml"/><Relationship Id="rId6" Type="http://schemas.openxmlformats.org/officeDocument/2006/relationships/image" Target="../media/image162.wmf"/><Relationship Id="rId11" Type="http://schemas.openxmlformats.org/officeDocument/2006/relationships/oleObject" Target="../embeddings/oleObject91.bin"/><Relationship Id="rId5" Type="http://schemas.openxmlformats.org/officeDocument/2006/relationships/oleObject" Target="../embeddings/oleObject88.bin"/><Relationship Id="rId15" Type="http://schemas.openxmlformats.org/officeDocument/2006/relationships/oleObject" Target="../embeddings/oleObject93.bin"/><Relationship Id="rId10" Type="http://schemas.openxmlformats.org/officeDocument/2006/relationships/image" Target="../media/image164.wmf"/><Relationship Id="rId4" Type="http://schemas.openxmlformats.org/officeDocument/2006/relationships/image" Target="../media/image161.wmf"/><Relationship Id="rId9" Type="http://schemas.openxmlformats.org/officeDocument/2006/relationships/oleObject" Target="../embeddings/oleObject90.bin"/><Relationship Id="rId14" Type="http://schemas.openxmlformats.org/officeDocument/2006/relationships/image" Target="../media/image166.wmf"/></Relationships>
</file>

<file path=ppt/slides/_rels/slide115.xml.rels><?xml version="1.0" encoding="UTF-8" standalone="yes"?>
<Relationships xmlns="http://schemas.openxmlformats.org/package/2006/relationships"><Relationship Id="rId8" Type="http://schemas.openxmlformats.org/officeDocument/2006/relationships/image" Target="../media/image170.wmf"/><Relationship Id="rId3" Type="http://schemas.openxmlformats.org/officeDocument/2006/relationships/oleObject" Target="../embeddings/oleObject94.bin"/><Relationship Id="rId7" Type="http://schemas.openxmlformats.org/officeDocument/2006/relationships/oleObject" Target="../embeddings/oleObject96.bin"/><Relationship Id="rId2" Type="http://schemas.openxmlformats.org/officeDocument/2006/relationships/slideLayout" Target="../slideLayouts/slideLayout2.xml"/><Relationship Id="rId1" Type="http://schemas.openxmlformats.org/officeDocument/2006/relationships/vmlDrawing" Target="../drawings/vmlDrawing34.vml"/><Relationship Id="rId6" Type="http://schemas.openxmlformats.org/officeDocument/2006/relationships/image" Target="../media/image169.wmf"/><Relationship Id="rId5" Type="http://schemas.openxmlformats.org/officeDocument/2006/relationships/oleObject" Target="../embeddings/oleObject95.bin"/><Relationship Id="rId10" Type="http://schemas.openxmlformats.org/officeDocument/2006/relationships/image" Target="../media/image171.wmf"/><Relationship Id="rId4" Type="http://schemas.openxmlformats.org/officeDocument/2006/relationships/image" Target="../media/image168.wmf"/><Relationship Id="rId9" Type="http://schemas.openxmlformats.org/officeDocument/2006/relationships/oleObject" Target="../embeddings/oleObject97.bin"/></Relationships>
</file>

<file path=ppt/slides/_rels/slide116.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oleObject" Target="../embeddings/oleObject98.bin"/><Relationship Id="rId2" Type="http://schemas.openxmlformats.org/officeDocument/2006/relationships/slideLayout" Target="../slideLayouts/slideLayout2.xml"/><Relationship Id="rId1" Type="http://schemas.openxmlformats.org/officeDocument/2006/relationships/vmlDrawing" Target="../drawings/vmlDrawing35.vml"/><Relationship Id="rId5" Type="http://schemas.openxmlformats.org/officeDocument/2006/relationships/image" Target="../media/image174.png"/><Relationship Id="rId4" Type="http://schemas.openxmlformats.org/officeDocument/2006/relationships/image" Target="../media/image173.wmf"/></Relationships>
</file>

<file path=ppt/slides/_rels/slide119.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slideLayout" Target="../slideLayouts/slideLayout2.xml"/><Relationship Id="rId1" Type="http://schemas.openxmlformats.org/officeDocument/2006/relationships/vmlDrawing" Target="../drawings/vmlDrawing36.vml"/><Relationship Id="rId5" Type="http://schemas.openxmlformats.org/officeDocument/2006/relationships/image" Target="../media/image175.wmf"/><Relationship Id="rId4" Type="http://schemas.openxmlformats.org/officeDocument/2006/relationships/oleObject" Target="../embeddings/oleObject99.bin"/></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oleObject" Target="../embeddings/oleObject100.bin"/><Relationship Id="rId2" Type="http://schemas.openxmlformats.org/officeDocument/2006/relationships/slideLayout" Target="../slideLayouts/slideLayout2.xml"/><Relationship Id="rId1" Type="http://schemas.openxmlformats.org/officeDocument/2006/relationships/vmlDrawing" Target="../drawings/vmlDrawing37.vml"/><Relationship Id="rId6" Type="http://schemas.openxmlformats.org/officeDocument/2006/relationships/image" Target="../media/image178.wmf"/><Relationship Id="rId5" Type="http://schemas.openxmlformats.org/officeDocument/2006/relationships/oleObject" Target="../embeddings/oleObject101.bin"/><Relationship Id="rId4" Type="http://schemas.openxmlformats.org/officeDocument/2006/relationships/image" Target="../media/image177.wmf"/></Relationships>
</file>

<file path=ppt/slides/_rels/slide121.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oleObject" Target="../embeddings/oleObject102.bin"/><Relationship Id="rId2" Type="http://schemas.openxmlformats.org/officeDocument/2006/relationships/slideLayout" Target="../slideLayouts/slideLayout2.xml"/><Relationship Id="rId1" Type="http://schemas.openxmlformats.org/officeDocument/2006/relationships/vmlDrawing" Target="../drawings/vmlDrawing38.vml"/><Relationship Id="rId5" Type="http://schemas.openxmlformats.org/officeDocument/2006/relationships/image" Target="../media/image184.png"/><Relationship Id="rId4" Type="http://schemas.openxmlformats.org/officeDocument/2006/relationships/image" Target="../media/image183.wmf"/></Relationships>
</file>

<file path=ppt/slides/_rels/slide124.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85.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oleObject" Target="../embeddings/oleObject103.bin"/><Relationship Id="rId7" Type="http://schemas.openxmlformats.org/officeDocument/2006/relationships/image" Target="../media/image189.png"/><Relationship Id="rId2" Type="http://schemas.openxmlformats.org/officeDocument/2006/relationships/slideLayout" Target="../slideLayouts/slideLayout2.xml"/><Relationship Id="rId1" Type="http://schemas.openxmlformats.org/officeDocument/2006/relationships/vmlDrawing" Target="../drawings/vmlDrawing39.vml"/><Relationship Id="rId6" Type="http://schemas.openxmlformats.org/officeDocument/2006/relationships/image" Target="../media/image188.wmf"/><Relationship Id="rId5" Type="http://schemas.openxmlformats.org/officeDocument/2006/relationships/oleObject" Target="../embeddings/oleObject104.bin"/><Relationship Id="rId4" Type="http://schemas.openxmlformats.org/officeDocument/2006/relationships/image" Target="../media/image187.wmf"/></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8" Type="http://schemas.openxmlformats.org/officeDocument/2006/relationships/image" Target="../media/image193.wmf"/><Relationship Id="rId3" Type="http://schemas.openxmlformats.org/officeDocument/2006/relationships/oleObject" Target="../embeddings/oleObject105.bin"/><Relationship Id="rId7" Type="http://schemas.openxmlformats.org/officeDocument/2006/relationships/oleObject" Target="../embeddings/oleObject107.bin"/><Relationship Id="rId2" Type="http://schemas.openxmlformats.org/officeDocument/2006/relationships/slideLayout" Target="../slideLayouts/slideLayout2.xml"/><Relationship Id="rId1" Type="http://schemas.openxmlformats.org/officeDocument/2006/relationships/vmlDrawing" Target="../drawings/vmlDrawing40.vml"/><Relationship Id="rId6" Type="http://schemas.openxmlformats.org/officeDocument/2006/relationships/image" Target="../media/image192.wmf"/><Relationship Id="rId5" Type="http://schemas.openxmlformats.org/officeDocument/2006/relationships/oleObject" Target="../embeddings/oleObject106.bin"/><Relationship Id="rId4" Type="http://schemas.openxmlformats.org/officeDocument/2006/relationships/image" Target="../media/image191.wmf"/></Relationships>
</file>

<file path=ppt/slides/_rels/slide131.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8" Type="http://schemas.openxmlformats.org/officeDocument/2006/relationships/image" Target="../media/image197.wmf"/><Relationship Id="rId3" Type="http://schemas.openxmlformats.org/officeDocument/2006/relationships/oleObject" Target="../embeddings/oleObject108.bin"/><Relationship Id="rId7" Type="http://schemas.openxmlformats.org/officeDocument/2006/relationships/oleObject" Target="../embeddings/oleObject110.bin"/><Relationship Id="rId2" Type="http://schemas.openxmlformats.org/officeDocument/2006/relationships/slideLayout" Target="../slideLayouts/slideLayout2.xml"/><Relationship Id="rId1" Type="http://schemas.openxmlformats.org/officeDocument/2006/relationships/vmlDrawing" Target="../drawings/vmlDrawing41.vml"/><Relationship Id="rId6" Type="http://schemas.openxmlformats.org/officeDocument/2006/relationships/image" Target="../media/image196.wmf"/><Relationship Id="rId5" Type="http://schemas.openxmlformats.org/officeDocument/2006/relationships/oleObject" Target="../embeddings/oleObject109.bin"/><Relationship Id="rId4" Type="http://schemas.openxmlformats.org/officeDocument/2006/relationships/image" Target="../media/image195.wmf"/></Relationships>
</file>

<file path=ppt/slides/_rels/slide133.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oleObject" Target="../embeddings/oleObject111.bin"/><Relationship Id="rId2" Type="http://schemas.openxmlformats.org/officeDocument/2006/relationships/slideLayout" Target="../slideLayouts/slideLayout2.xml"/><Relationship Id="rId1" Type="http://schemas.openxmlformats.org/officeDocument/2006/relationships/vmlDrawing" Target="../drawings/vmlDrawing42.vml"/><Relationship Id="rId5" Type="http://schemas.openxmlformats.org/officeDocument/2006/relationships/image" Target="../media/image200.png"/><Relationship Id="rId4" Type="http://schemas.openxmlformats.org/officeDocument/2006/relationships/image" Target="../media/image199.wmf"/></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20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05.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image" Target="../media/image207.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09.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image" Target="../media/image211.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1.emf"/></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26.png"/><Relationship Id="rId7" Type="http://schemas.openxmlformats.org/officeDocument/2006/relationships/image" Target="../media/image23.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2.bin"/><Relationship Id="rId11" Type="http://schemas.openxmlformats.org/officeDocument/2006/relationships/image" Target="../media/image25.wmf"/><Relationship Id="rId5" Type="http://schemas.openxmlformats.org/officeDocument/2006/relationships/image" Target="../media/image22.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24.wmf"/></Relationships>
</file>

<file path=ppt/slides/_rels/slide24.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8.wmf"/><Relationship Id="rId5" Type="http://schemas.openxmlformats.org/officeDocument/2006/relationships/oleObject" Target="../embeddings/oleObject6.bin"/><Relationship Id="rId4" Type="http://schemas.openxmlformats.org/officeDocument/2006/relationships/image" Target="../media/image27.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30.wmf"/></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34.wmf"/><Relationship Id="rId5" Type="http://schemas.openxmlformats.org/officeDocument/2006/relationships/oleObject" Target="../embeddings/oleObject10.bin"/><Relationship Id="rId4" Type="http://schemas.openxmlformats.org/officeDocument/2006/relationships/image" Target="../media/image33.w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44.wmf"/><Relationship Id="rId5" Type="http://schemas.openxmlformats.org/officeDocument/2006/relationships/oleObject" Target="../embeddings/oleObject13.bin"/><Relationship Id="rId4" Type="http://schemas.openxmlformats.org/officeDocument/2006/relationships/image" Target="../media/image43.wmf"/></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53.wmf"/><Relationship Id="rId13" Type="http://schemas.openxmlformats.org/officeDocument/2006/relationships/image" Target="../media/image55.wmf"/><Relationship Id="rId3" Type="http://schemas.openxmlformats.org/officeDocument/2006/relationships/oleObject" Target="../embeddings/oleObject14.bin"/><Relationship Id="rId7" Type="http://schemas.openxmlformats.org/officeDocument/2006/relationships/oleObject" Target="../embeddings/oleObject16.bin"/><Relationship Id="rId12" Type="http://schemas.openxmlformats.org/officeDocument/2006/relationships/oleObject" Target="../embeddings/oleObject19.bin"/><Relationship Id="rId17" Type="http://schemas.openxmlformats.org/officeDocument/2006/relationships/image" Target="../media/image57.wmf"/><Relationship Id="rId2" Type="http://schemas.openxmlformats.org/officeDocument/2006/relationships/slideLayout" Target="../slideLayouts/slideLayout2.xml"/><Relationship Id="rId16" Type="http://schemas.openxmlformats.org/officeDocument/2006/relationships/oleObject" Target="../embeddings/oleObject21.bin"/><Relationship Id="rId1" Type="http://schemas.openxmlformats.org/officeDocument/2006/relationships/vmlDrawing" Target="../drawings/vmlDrawing7.vml"/><Relationship Id="rId6" Type="http://schemas.openxmlformats.org/officeDocument/2006/relationships/image" Target="../media/image52.wmf"/><Relationship Id="rId11" Type="http://schemas.openxmlformats.org/officeDocument/2006/relationships/oleObject" Target="../embeddings/oleObject18.bin"/><Relationship Id="rId5" Type="http://schemas.openxmlformats.org/officeDocument/2006/relationships/oleObject" Target="../embeddings/oleObject15.bin"/><Relationship Id="rId15" Type="http://schemas.openxmlformats.org/officeDocument/2006/relationships/image" Target="../media/image56.wmf"/><Relationship Id="rId10" Type="http://schemas.openxmlformats.org/officeDocument/2006/relationships/image" Target="../media/image54.wmf"/><Relationship Id="rId4" Type="http://schemas.openxmlformats.org/officeDocument/2006/relationships/image" Target="../media/image51.wmf"/><Relationship Id="rId9" Type="http://schemas.openxmlformats.org/officeDocument/2006/relationships/oleObject" Target="../embeddings/oleObject17.bin"/><Relationship Id="rId14" Type="http://schemas.openxmlformats.org/officeDocument/2006/relationships/oleObject" Target="../embeddings/oleObject20.bin"/></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22.bin"/><Relationship Id="rId7" Type="http://schemas.openxmlformats.org/officeDocument/2006/relationships/image" Target="../media/image60.pn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59.wmf"/><Relationship Id="rId5" Type="http://schemas.openxmlformats.org/officeDocument/2006/relationships/oleObject" Target="../embeddings/oleObject23.bin"/><Relationship Id="rId4" Type="http://schemas.openxmlformats.org/officeDocument/2006/relationships/image" Target="../media/image58.wmf"/></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26.bin"/><Relationship Id="rId3" Type="http://schemas.openxmlformats.org/officeDocument/2006/relationships/image" Target="../media/image64.png"/><Relationship Id="rId7" Type="http://schemas.openxmlformats.org/officeDocument/2006/relationships/image" Target="../media/image62.w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25.bin"/><Relationship Id="rId5" Type="http://schemas.openxmlformats.org/officeDocument/2006/relationships/image" Target="../media/image61.wmf"/><Relationship Id="rId4" Type="http://schemas.openxmlformats.org/officeDocument/2006/relationships/oleObject" Target="../embeddings/oleObject24.bin"/><Relationship Id="rId9" Type="http://schemas.openxmlformats.org/officeDocument/2006/relationships/image" Target="../media/image63.wmf"/></Relationships>
</file>

<file path=ppt/slides/_rels/slide4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67.wmf"/><Relationship Id="rId5" Type="http://schemas.openxmlformats.org/officeDocument/2006/relationships/oleObject" Target="../embeddings/oleObject28.bin"/><Relationship Id="rId4" Type="http://schemas.openxmlformats.org/officeDocument/2006/relationships/image" Target="../media/image66.w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68.wmf"/></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74.wmf"/><Relationship Id="rId13" Type="http://schemas.openxmlformats.org/officeDocument/2006/relationships/oleObject" Target="../embeddings/oleObject35.bin"/><Relationship Id="rId18" Type="http://schemas.openxmlformats.org/officeDocument/2006/relationships/image" Target="../media/image79.wmf"/><Relationship Id="rId3" Type="http://schemas.openxmlformats.org/officeDocument/2006/relationships/oleObject" Target="../embeddings/oleObject30.bin"/><Relationship Id="rId7" Type="http://schemas.openxmlformats.org/officeDocument/2006/relationships/oleObject" Target="../embeddings/oleObject32.bin"/><Relationship Id="rId12" Type="http://schemas.openxmlformats.org/officeDocument/2006/relationships/image" Target="../media/image76.wmf"/><Relationship Id="rId17" Type="http://schemas.openxmlformats.org/officeDocument/2006/relationships/oleObject" Target="../embeddings/oleObject37.bin"/><Relationship Id="rId2" Type="http://schemas.openxmlformats.org/officeDocument/2006/relationships/slideLayout" Target="../slideLayouts/slideLayout2.xml"/><Relationship Id="rId16" Type="http://schemas.openxmlformats.org/officeDocument/2006/relationships/image" Target="../media/image78.wmf"/><Relationship Id="rId1" Type="http://schemas.openxmlformats.org/officeDocument/2006/relationships/vmlDrawing" Target="../drawings/vmlDrawing12.vml"/><Relationship Id="rId6" Type="http://schemas.openxmlformats.org/officeDocument/2006/relationships/image" Target="../media/image73.wmf"/><Relationship Id="rId11" Type="http://schemas.openxmlformats.org/officeDocument/2006/relationships/oleObject" Target="../embeddings/oleObject34.bin"/><Relationship Id="rId5" Type="http://schemas.openxmlformats.org/officeDocument/2006/relationships/oleObject" Target="../embeddings/oleObject31.bin"/><Relationship Id="rId15" Type="http://schemas.openxmlformats.org/officeDocument/2006/relationships/oleObject" Target="../embeddings/oleObject36.bin"/><Relationship Id="rId10" Type="http://schemas.openxmlformats.org/officeDocument/2006/relationships/image" Target="../media/image75.wmf"/><Relationship Id="rId4" Type="http://schemas.openxmlformats.org/officeDocument/2006/relationships/image" Target="../media/image72.wmf"/><Relationship Id="rId9" Type="http://schemas.openxmlformats.org/officeDocument/2006/relationships/oleObject" Target="../embeddings/oleObject33.bin"/><Relationship Id="rId14" Type="http://schemas.openxmlformats.org/officeDocument/2006/relationships/image" Target="../media/image77.wmf"/></Relationships>
</file>

<file path=ppt/slides/_rels/slide55.xml.rels><?xml version="1.0" encoding="UTF-8" standalone="yes"?>
<Relationships xmlns="http://schemas.openxmlformats.org/package/2006/relationships"><Relationship Id="rId8" Type="http://schemas.openxmlformats.org/officeDocument/2006/relationships/image" Target="../media/image82.wmf"/><Relationship Id="rId13" Type="http://schemas.openxmlformats.org/officeDocument/2006/relationships/oleObject" Target="../embeddings/oleObject43.bin"/><Relationship Id="rId3" Type="http://schemas.openxmlformats.org/officeDocument/2006/relationships/oleObject" Target="../embeddings/oleObject38.bin"/><Relationship Id="rId7" Type="http://schemas.openxmlformats.org/officeDocument/2006/relationships/oleObject" Target="../embeddings/oleObject40.bin"/><Relationship Id="rId12" Type="http://schemas.openxmlformats.org/officeDocument/2006/relationships/image" Target="../media/image84.wmf"/><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81.wmf"/><Relationship Id="rId11" Type="http://schemas.openxmlformats.org/officeDocument/2006/relationships/oleObject" Target="../embeddings/oleObject42.bin"/><Relationship Id="rId5" Type="http://schemas.openxmlformats.org/officeDocument/2006/relationships/oleObject" Target="../embeddings/oleObject39.bin"/><Relationship Id="rId10" Type="http://schemas.openxmlformats.org/officeDocument/2006/relationships/image" Target="../media/image83.wmf"/><Relationship Id="rId4" Type="http://schemas.openxmlformats.org/officeDocument/2006/relationships/image" Target="../media/image80.wmf"/><Relationship Id="rId9" Type="http://schemas.openxmlformats.org/officeDocument/2006/relationships/oleObject" Target="../embeddings/oleObject41.bin"/><Relationship Id="rId14" Type="http://schemas.openxmlformats.org/officeDocument/2006/relationships/image" Target="../media/image85.wmf"/></Relationships>
</file>

<file path=ppt/slides/_rels/slide5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46.bin"/><Relationship Id="rId13" Type="http://schemas.openxmlformats.org/officeDocument/2006/relationships/image" Target="../media/image91.wmf"/><Relationship Id="rId3" Type="http://schemas.openxmlformats.org/officeDocument/2006/relationships/image" Target="../media/image92.png"/><Relationship Id="rId7" Type="http://schemas.openxmlformats.org/officeDocument/2006/relationships/image" Target="../media/image88.wmf"/><Relationship Id="rId12" Type="http://schemas.openxmlformats.org/officeDocument/2006/relationships/oleObject" Target="../embeddings/oleObject48.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oleObject" Target="../embeddings/oleObject45.bin"/><Relationship Id="rId11" Type="http://schemas.openxmlformats.org/officeDocument/2006/relationships/image" Target="../media/image90.wmf"/><Relationship Id="rId5" Type="http://schemas.openxmlformats.org/officeDocument/2006/relationships/image" Target="../media/image87.wmf"/><Relationship Id="rId10" Type="http://schemas.openxmlformats.org/officeDocument/2006/relationships/oleObject" Target="../embeddings/oleObject47.bin"/><Relationship Id="rId4" Type="http://schemas.openxmlformats.org/officeDocument/2006/relationships/oleObject" Target="../embeddings/oleObject44.bin"/><Relationship Id="rId9" Type="http://schemas.openxmlformats.org/officeDocument/2006/relationships/image" Target="../media/image89.wmf"/></Relationships>
</file>

<file path=ppt/slides/_rels/slide58.xml.rels><?xml version="1.0" encoding="UTF-8" standalone="yes"?>
<Relationships xmlns="http://schemas.openxmlformats.org/package/2006/relationships"><Relationship Id="rId8" Type="http://schemas.openxmlformats.org/officeDocument/2006/relationships/image" Target="../media/image95.wmf"/><Relationship Id="rId3" Type="http://schemas.openxmlformats.org/officeDocument/2006/relationships/oleObject" Target="../embeddings/oleObject49.bin"/><Relationship Id="rId7" Type="http://schemas.openxmlformats.org/officeDocument/2006/relationships/oleObject" Target="../embeddings/oleObject51.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94.wmf"/><Relationship Id="rId5" Type="http://schemas.openxmlformats.org/officeDocument/2006/relationships/oleObject" Target="../embeddings/oleObject50.bin"/><Relationship Id="rId4" Type="http://schemas.openxmlformats.org/officeDocument/2006/relationships/image" Target="../media/image93.wmf"/></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52.bin"/><Relationship Id="rId7" Type="http://schemas.openxmlformats.org/officeDocument/2006/relationships/image" Target="../media/image98.png"/><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97.wmf"/><Relationship Id="rId5" Type="http://schemas.openxmlformats.org/officeDocument/2006/relationships/oleObject" Target="../embeddings/oleObject53.bin"/><Relationship Id="rId4" Type="http://schemas.openxmlformats.org/officeDocument/2006/relationships/image" Target="../media/image96.wmf"/></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image" Target="../media/image99.wm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image" Target="../media/image100.wmf"/></Relationships>
</file>

<file path=ppt/slides/_rels/slide62.xml.rels><?xml version="1.0" encoding="UTF-8" standalone="yes"?>
<Relationships xmlns="http://schemas.openxmlformats.org/package/2006/relationships"><Relationship Id="rId8" Type="http://schemas.openxmlformats.org/officeDocument/2006/relationships/image" Target="../media/image103.wmf"/><Relationship Id="rId3" Type="http://schemas.openxmlformats.org/officeDocument/2006/relationships/oleObject" Target="../embeddings/oleObject56.bin"/><Relationship Id="rId7" Type="http://schemas.openxmlformats.org/officeDocument/2006/relationships/oleObject" Target="../embeddings/oleObject58.bin"/><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102.wmf"/><Relationship Id="rId5" Type="http://schemas.openxmlformats.org/officeDocument/2006/relationships/oleObject" Target="../embeddings/oleObject57.bin"/><Relationship Id="rId4" Type="http://schemas.openxmlformats.org/officeDocument/2006/relationships/image" Target="../media/image101.wmf"/></Relationships>
</file>

<file path=ppt/slides/_rels/slide63.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107.wmf"/><Relationship Id="rId5" Type="http://schemas.openxmlformats.org/officeDocument/2006/relationships/oleObject" Target="../embeddings/oleObject60.bin"/><Relationship Id="rId4" Type="http://schemas.openxmlformats.org/officeDocument/2006/relationships/image" Target="../media/image106.wmf"/></Relationships>
</file>

<file path=ppt/slides/_rels/slide67.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61.bin"/><Relationship Id="rId7" Type="http://schemas.openxmlformats.org/officeDocument/2006/relationships/image" Target="../media/image111.png"/><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image" Target="../media/image110.wmf"/><Relationship Id="rId5" Type="http://schemas.openxmlformats.org/officeDocument/2006/relationships/oleObject" Target="../embeddings/oleObject62.bin"/><Relationship Id="rId4" Type="http://schemas.openxmlformats.org/officeDocument/2006/relationships/image" Target="../media/image109.wmf"/></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image" Target="../media/image118.wmf"/><Relationship Id="rId5" Type="http://schemas.openxmlformats.org/officeDocument/2006/relationships/oleObject" Target="../embeddings/oleObject64.bin"/><Relationship Id="rId4" Type="http://schemas.openxmlformats.org/officeDocument/2006/relationships/image" Target="../media/image117.wmf"/></Relationships>
</file>

<file path=ppt/slides/_rels/slide7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2.xml"/><Relationship Id="rId1" Type="http://schemas.openxmlformats.org/officeDocument/2006/relationships/vmlDrawing" Target="../drawings/vmlDrawing23.vml"/><Relationship Id="rId5" Type="http://schemas.openxmlformats.org/officeDocument/2006/relationships/image" Target="../media/image122.png"/><Relationship Id="rId4" Type="http://schemas.openxmlformats.org/officeDocument/2006/relationships/image" Target="../media/image121.wmf"/></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2.xml"/><Relationship Id="rId1" Type="http://schemas.openxmlformats.org/officeDocument/2006/relationships/vmlDrawing" Target="../drawings/vmlDrawing24.vml"/><Relationship Id="rId4" Type="http://schemas.openxmlformats.org/officeDocument/2006/relationships/image" Target="../media/image123.wmf"/></Relationships>
</file>

<file path=ppt/slides/_rels/slide78.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8" Type="http://schemas.openxmlformats.org/officeDocument/2006/relationships/image" Target="../media/image127.wmf"/><Relationship Id="rId3" Type="http://schemas.openxmlformats.org/officeDocument/2006/relationships/oleObject" Target="../embeddings/oleObject67.bin"/><Relationship Id="rId7" Type="http://schemas.openxmlformats.org/officeDocument/2006/relationships/oleObject" Target="../embeddings/oleObject69.bin"/><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126.wmf"/><Relationship Id="rId5" Type="http://schemas.openxmlformats.org/officeDocument/2006/relationships/oleObject" Target="../embeddings/oleObject68.bin"/><Relationship Id="rId4" Type="http://schemas.openxmlformats.org/officeDocument/2006/relationships/image" Target="../media/image125.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image" Target="../media/image130.wmf"/><Relationship Id="rId13" Type="http://schemas.openxmlformats.org/officeDocument/2006/relationships/oleObject" Target="../embeddings/oleObject75.bin"/><Relationship Id="rId3" Type="http://schemas.openxmlformats.org/officeDocument/2006/relationships/oleObject" Target="../embeddings/oleObject70.bin"/><Relationship Id="rId7" Type="http://schemas.openxmlformats.org/officeDocument/2006/relationships/oleObject" Target="../embeddings/oleObject72.bin"/><Relationship Id="rId12" Type="http://schemas.openxmlformats.org/officeDocument/2006/relationships/image" Target="../media/image132.wmf"/><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image" Target="../media/image129.wmf"/><Relationship Id="rId11" Type="http://schemas.openxmlformats.org/officeDocument/2006/relationships/oleObject" Target="../embeddings/oleObject74.bin"/><Relationship Id="rId5" Type="http://schemas.openxmlformats.org/officeDocument/2006/relationships/oleObject" Target="../embeddings/oleObject71.bin"/><Relationship Id="rId10" Type="http://schemas.openxmlformats.org/officeDocument/2006/relationships/image" Target="../media/image131.wmf"/><Relationship Id="rId4" Type="http://schemas.openxmlformats.org/officeDocument/2006/relationships/image" Target="../media/image128.wmf"/><Relationship Id="rId9" Type="http://schemas.openxmlformats.org/officeDocument/2006/relationships/oleObject" Target="../embeddings/oleObject73.bin"/><Relationship Id="rId14" Type="http://schemas.openxmlformats.org/officeDocument/2006/relationships/image" Target="../media/image133.wm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Layout" Target="../slideLayouts/slideLayout2.xml"/><Relationship Id="rId1" Type="http://schemas.openxmlformats.org/officeDocument/2006/relationships/vmlDrawing" Target="../drawings/vmlDrawing27.vml"/><Relationship Id="rId5" Type="http://schemas.openxmlformats.org/officeDocument/2006/relationships/image" Target="../media/image135.png"/><Relationship Id="rId4" Type="http://schemas.openxmlformats.org/officeDocument/2006/relationships/image" Target="../media/image134.wm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77.bin"/><Relationship Id="rId2" Type="http://schemas.openxmlformats.org/officeDocument/2006/relationships/slideLayout" Target="../slideLayouts/slideLayout2.xml"/><Relationship Id="rId1" Type="http://schemas.openxmlformats.org/officeDocument/2006/relationships/vmlDrawing" Target="../drawings/vmlDrawing28.vml"/><Relationship Id="rId5" Type="http://schemas.openxmlformats.org/officeDocument/2006/relationships/image" Target="../media/image137.png"/><Relationship Id="rId4" Type="http://schemas.openxmlformats.org/officeDocument/2006/relationships/image" Target="../media/image136.wmf"/></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78.bin"/><Relationship Id="rId2" Type="http://schemas.openxmlformats.org/officeDocument/2006/relationships/slideLayout" Target="../slideLayouts/slideLayout2.xml"/><Relationship Id="rId1" Type="http://schemas.openxmlformats.org/officeDocument/2006/relationships/vmlDrawing" Target="../drawings/vmlDrawing29.vml"/><Relationship Id="rId4" Type="http://schemas.openxmlformats.org/officeDocument/2006/relationships/image" Target="../media/image138.wmf"/></Relationships>
</file>

<file path=ppt/slides/_rels/slide87.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8" Type="http://schemas.openxmlformats.org/officeDocument/2006/relationships/image" Target="../media/image144.wmf"/><Relationship Id="rId3" Type="http://schemas.openxmlformats.org/officeDocument/2006/relationships/oleObject" Target="../embeddings/oleObject79.bin"/><Relationship Id="rId7" Type="http://schemas.openxmlformats.org/officeDocument/2006/relationships/oleObject" Target="../embeddings/oleObject81.bin"/><Relationship Id="rId2" Type="http://schemas.openxmlformats.org/officeDocument/2006/relationships/slideLayout" Target="../slideLayouts/slideLayout2.xml"/><Relationship Id="rId1" Type="http://schemas.openxmlformats.org/officeDocument/2006/relationships/vmlDrawing" Target="../drawings/vmlDrawing30.vml"/><Relationship Id="rId6" Type="http://schemas.openxmlformats.org/officeDocument/2006/relationships/image" Target="../media/image143.wmf"/><Relationship Id="rId5" Type="http://schemas.openxmlformats.org/officeDocument/2006/relationships/oleObject" Target="../embeddings/oleObject80.bin"/><Relationship Id="rId10" Type="http://schemas.openxmlformats.org/officeDocument/2006/relationships/image" Target="../media/image145.wmf"/><Relationship Id="rId4" Type="http://schemas.openxmlformats.org/officeDocument/2006/relationships/image" Target="../media/image142.wmf"/><Relationship Id="rId9" Type="http://schemas.openxmlformats.org/officeDocument/2006/relationships/oleObject" Target="../embeddings/oleObject82.bin"/></Relationships>
</file>

<file path=ppt/slides/_rels/slide94.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slideLayout" Target="../slideLayouts/slideLayout2.xml"/><Relationship Id="rId1" Type="http://schemas.openxmlformats.org/officeDocument/2006/relationships/vmlDrawing" Target="../drawings/vmlDrawing31.vml"/><Relationship Id="rId5" Type="http://schemas.openxmlformats.org/officeDocument/2006/relationships/image" Target="../media/image117.wmf"/><Relationship Id="rId4" Type="http://schemas.openxmlformats.org/officeDocument/2006/relationships/oleObject" Target="../embeddings/oleObject83.bin"/></Relationships>
</file>

<file path=ppt/slides/_rels/slide96.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980728"/>
            <a:ext cx="7772400" cy="1470025"/>
          </a:xfrm>
        </p:spPr>
        <p:txBody>
          <a:bodyPr>
            <a:normAutofit/>
          </a:bodyPr>
          <a:lstStyle/>
          <a:p>
            <a:r>
              <a:rPr lang="en-US" sz="3000" dirty="0" smtClean="0">
                <a:latin typeface="Times New Roman" panose="02020603050405020304" pitchFamily="18" charset="0"/>
                <a:cs typeface="Times New Roman" panose="02020603050405020304" pitchFamily="18" charset="0"/>
              </a:rPr>
              <a:t>An introduction to multilevel modelling using R</a:t>
            </a:r>
            <a:br>
              <a:rPr lang="en-US" sz="3000" dirty="0" smtClean="0">
                <a:latin typeface="Times New Roman" panose="02020603050405020304" pitchFamily="18" charset="0"/>
                <a:cs typeface="Times New Roman" panose="02020603050405020304" pitchFamily="18" charset="0"/>
              </a:rPr>
            </a:br>
            <a:r>
              <a:rPr lang="en-US" sz="1800" dirty="0" smtClean="0">
                <a:latin typeface="Times New Roman" panose="02020603050405020304" pitchFamily="18" charset="0"/>
                <a:cs typeface="Times New Roman" panose="02020603050405020304" pitchFamily="18" charset="0"/>
              </a:rPr>
              <a:t>School of Psychology,</a:t>
            </a:r>
            <a:br>
              <a:rPr lang="en-US" sz="1800" dirty="0" smtClean="0">
                <a:latin typeface="Times New Roman" panose="02020603050405020304" pitchFamily="18" charset="0"/>
                <a:cs typeface="Times New Roman" panose="02020603050405020304" pitchFamily="18" charset="0"/>
              </a:rPr>
            </a:br>
            <a:r>
              <a:rPr lang="en-US" sz="1800" dirty="0" smtClean="0">
                <a:latin typeface="Times New Roman" panose="02020603050405020304" pitchFamily="18" charset="0"/>
                <a:cs typeface="Times New Roman" panose="02020603050405020304" pitchFamily="18" charset="0"/>
              </a:rPr>
              <a:t>9-10 February 2016</a:t>
            </a:r>
            <a:endParaRPr lang="en-US" sz="18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331640" y="2852936"/>
            <a:ext cx="6400800" cy="1752600"/>
          </a:xfrm>
        </p:spPr>
        <p:txBody>
          <a:bodyPr>
            <a:normAutofit/>
          </a:bodyPr>
          <a:lstStyle/>
          <a:p>
            <a:r>
              <a:rPr lang="en-US" sz="1800" dirty="0" smtClean="0">
                <a:latin typeface="Times New Roman" panose="02020603050405020304" pitchFamily="18" charset="0"/>
                <a:cs typeface="Times New Roman" panose="02020603050405020304" pitchFamily="18" charset="0"/>
              </a:rPr>
              <a:t>Gary C. K. Chan</a:t>
            </a:r>
          </a:p>
          <a:p>
            <a:r>
              <a:rPr lang="en-US" sz="1400" dirty="0" smtClean="0">
                <a:latin typeface="Times New Roman" panose="02020603050405020304" pitchFamily="18" charset="0"/>
                <a:cs typeface="Times New Roman" panose="02020603050405020304" pitchFamily="18" charset="0"/>
              </a:rPr>
              <a:t>Centre for Youth Substance Abuse Research,</a:t>
            </a:r>
          </a:p>
          <a:p>
            <a:r>
              <a:rPr lang="en-US" sz="1400" dirty="0" smtClean="0">
                <a:latin typeface="Times New Roman" panose="02020603050405020304" pitchFamily="18" charset="0"/>
                <a:cs typeface="Times New Roman" panose="02020603050405020304" pitchFamily="18" charset="0"/>
              </a:rPr>
              <a:t>The University of Queensland</a:t>
            </a:r>
            <a:endParaRPr lang="en-US" sz="1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5362D2C-CD90-41AE-BDDB-783AC3C23E4C}" type="slidenum">
              <a:rPr lang="en-US" smtClean="0"/>
              <a:t>1</a:t>
            </a:fld>
            <a:endParaRPr lang="en-US"/>
          </a:p>
        </p:txBody>
      </p:sp>
    </p:spTree>
    <p:extLst>
      <p:ext uri="{BB962C8B-B14F-4D97-AF65-F5344CB8AC3E}">
        <p14:creationId xmlns:p14="http://schemas.microsoft.com/office/powerpoint/2010/main" val="11932184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Data with multilevel structure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Data frame representation for a two-stage deign for studying voter participation</a:t>
            </a:r>
          </a:p>
          <a:p>
            <a:endParaRPr lang="en-US" sz="16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412776"/>
            <a:ext cx="7626826" cy="494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10</a:t>
            </a:fld>
            <a:endParaRPr lang="en-US"/>
          </a:p>
        </p:txBody>
      </p:sp>
    </p:spTree>
    <p:extLst>
      <p:ext uri="{BB962C8B-B14F-4D97-AF65-F5344CB8AC3E}">
        <p14:creationId xmlns:p14="http://schemas.microsoft.com/office/powerpoint/2010/main" val="375198948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100</a:t>
            </a:fld>
            <a:endParaRPr lang="en-US"/>
          </a:p>
        </p:txBody>
      </p:sp>
      <p:pic>
        <p:nvPicPr>
          <p:cNvPr id="880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4" y="908720"/>
            <a:ext cx="8787646" cy="532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585344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When there is a significant interaction, the effect of the corresponding variables (cohort and school type) cannot be interpreted independently.</a:t>
            </a:r>
          </a:p>
          <a:p>
            <a:r>
              <a:rPr lang="en-US" sz="1600" dirty="0" smtClean="0"/>
              <a:t>The effect of cohort, school type and their interaction effect is described by</a:t>
            </a:r>
          </a:p>
          <a:p>
            <a:endParaRPr lang="en-US" sz="1600" dirty="0"/>
          </a:p>
          <a:p>
            <a:endParaRPr lang="en-US" sz="1600" dirty="0" smtClean="0"/>
          </a:p>
          <a:p>
            <a:r>
              <a:rPr lang="en-US" sz="1600" dirty="0" smtClean="0"/>
              <a:t>For state schools, </a:t>
            </a:r>
            <a:r>
              <a:rPr lang="en-US" sz="1600" dirty="0" err="1" smtClean="0"/>
              <a:t>schtype</a:t>
            </a:r>
            <a:r>
              <a:rPr lang="en-US" sz="1600" dirty="0" smtClean="0"/>
              <a:t> = 0. The above equation becomes</a:t>
            </a:r>
          </a:p>
          <a:p>
            <a:endParaRPr lang="en-US" sz="1600" dirty="0"/>
          </a:p>
          <a:p>
            <a:endParaRPr lang="en-US" sz="1600" dirty="0" smtClean="0"/>
          </a:p>
          <a:p>
            <a:r>
              <a:rPr lang="en-US" sz="1600" dirty="0" smtClean="0"/>
              <a:t>For an average state school, every unit increase in cohort90 is associated with 1.213 points in attainment.</a:t>
            </a:r>
          </a:p>
          <a:p>
            <a:r>
              <a:rPr lang="en-US" sz="1600" dirty="0" smtClean="0"/>
              <a:t>For independent schools, </a:t>
            </a:r>
            <a:r>
              <a:rPr lang="en-US" sz="1600" dirty="0" err="1" smtClean="0"/>
              <a:t>schtype</a:t>
            </a:r>
            <a:r>
              <a:rPr lang="en-US" sz="1600" dirty="0" smtClean="0"/>
              <a:t> = 1. The above equation becomes</a:t>
            </a:r>
          </a:p>
          <a:p>
            <a:endParaRPr lang="en-US" sz="1600" dirty="0"/>
          </a:p>
          <a:p>
            <a:r>
              <a:rPr lang="en-US" sz="1600" dirty="0" smtClean="0"/>
              <a:t>On average, the attainment of  an independent school is 5.291 higher than a state school in 1990 (when cohort90 = 0)</a:t>
            </a:r>
          </a:p>
          <a:p>
            <a:r>
              <a:rPr lang="en-US" sz="1600" dirty="0" smtClean="0"/>
              <a:t>For an average independent school, every unit increase in cohort90 is associated with 0.614 point increase in attainment.</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101</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481302044"/>
              </p:ext>
            </p:extLst>
          </p:nvPr>
        </p:nvGraphicFramePr>
        <p:xfrm>
          <a:off x="930275" y="1916361"/>
          <a:ext cx="4518025" cy="260350"/>
        </p:xfrm>
        <a:graphic>
          <a:graphicData uri="http://schemas.openxmlformats.org/presentationml/2006/ole">
            <mc:AlternateContent xmlns:mc="http://schemas.openxmlformats.org/markup-compatibility/2006">
              <mc:Choice xmlns:v="urn:schemas-microsoft-com:vml" Requires="v">
                <p:oleObj spid="_x0000_s89703" name="Equation" r:id="rId3" imgW="3454200" imgH="203040" progId="Equation.DSMT4">
                  <p:embed/>
                </p:oleObj>
              </mc:Choice>
              <mc:Fallback>
                <p:oleObj name="Equation" r:id="rId3" imgW="3454200" imgH="203040" progId="Equation.DSMT4">
                  <p:embed/>
                  <p:pic>
                    <p:nvPicPr>
                      <p:cNvPr id="0" name="Object 3"/>
                      <p:cNvPicPr>
                        <a:picLocks noChangeAspect="1" noChangeArrowheads="1"/>
                      </p:cNvPicPr>
                      <p:nvPr/>
                    </p:nvPicPr>
                    <p:blipFill>
                      <a:blip r:embed="rId4"/>
                      <a:srcRect/>
                      <a:stretch>
                        <a:fillRect/>
                      </a:stretch>
                    </p:blipFill>
                    <p:spPr bwMode="auto">
                      <a:xfrm>
                        <a:off x="930275" y="1916361"/>
                        <a:ext cx="45180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674645700"/>
              </p:ext>
            </p:extLst>
          </p:nvPr>
        </p:nvGraphicFramePr>
        <p:xfrm>
          <a:off x="971600" y="2852936"/>
          <a:ext cx="1212850" cy="228600"/>
        </p:xfrm>
        <a:graphic>
          <a:graphicData uri="http://schemas.openxmlformats.org/presentationml/2006/ole">
            <mc:AlternateContent xmlns:mc="http://schemas.openxmlformats.org/markup-compatibility/2006">
              <mc:Choice xmlns:v="urn:schemas-microsoft-com:vml" Requires="v">
                <p:oleObj spid="_x0000_s89704" name="Equation" r:id="rId5" imgW="927000" imgH="177480" progId="Equation.DSMT4">
                  <p:embed/>
                </p:oleObj>
              </mc:Choice>
              <mc:Fallback>
                <p:oleObj name="Equation" r:id="rId5" imgW="927000" imgH="177480" progId="Equation.DSMT4">
                  <p:embed/>
                  <p:pic>
                    <p:nvPicPr>
                      <p:cNvPr id="0" name="Object 4"/>
                      <p:cNvPicPr>
                        <a:picLocks noChangeAspect="1" noChangeArrowheads="1"/>
                      </p:cNvPicPr>
                      <p:nvPr/>
                    </p:nvPicPr>
                    <p:blipFill>
                      <a:blip r:embed="rId6"/>
                      <a:srcRect/>
                      <a:stretch>
                        <a:fillRect/>
                      </a:stretch>
                    </p:blipFill>
                    <p:spPr bwMode="auto">
                      <a:xfrm>
                        <a:off x="971600" y="2852936"/>
                        <a:ext cx="12128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864610479"/>
              </p:ext>
            </p:extLst>
          </p:nvPr>
        </p:nvGraphicFramePr>
        <p:xfrm>
          <a:off x="899592" y="4149080"/>
          <a:ext cx="5148263" cy="227012"/>
        </p:xfrm>
        <a:graphic>
          <a:graphicData uri="http://schemas.openxmlformats.org/presentationml/2006/ole">
            <mc:AlternateContent xmlns:mc="http://schemas.openxmlformats.org/markup-compatibility/2006">
              <mc:Choice xmlns:v="urn:schemas-microsoft-com:vml" Requires="v">
                <p:oleObj spid="_x0000_s89705" name="Equation" r:id="rId7" imgW="3936960" imgH="177480" progId="Equation.DSMT4">
                  <p:embed/>
                </p:oleObj>
              </mc:Choice>
              <mc:Fallback>
                <p:oleObj name="Equation" r:id="rId7" imgW="3936960" imgH="177480" progId="Equation.DSMT4">
                  <p:embed/>
                  <p:pic>
                    <p:nvPicPr>
                      <p:cNvPr id="0" name="Object 4"/>
                      <p:cNvPicPr>
                        <a:picLocks noChangeAspect="1" noChangeArrowheads="1"/>
                      </p:cNvPicPr>
                      <p:nvPr/>
                    </p:nvPicPr>
                    <p:blipFill>
                      <a:blip r:embed="rId8"/>
                      <a:srcRect/>
                      <a:stretch>
                        <a:fillRect/>
                      </a:stretch>
                    </p:blipFill>
                    <p:spPr bwMode="auto">
                      <a:xfrm>
                        <a:off x="899592" y="4149080"/>
                        <a:ext cx="5148263"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10024604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This interaction effect can be </a:t>
            </a:r>
            <a:r>
              <a:rPr lang="en-US" sz="1600" dirty="0" err="1" smtClean="0"/>
              <a:t>visualised</a:t>
            </a:r>
            <a:r>
              <a:rPr lang="en-US" sz="1600" dirty="0" smtClean="0"/>
              <a:t> using an interaction plot. We can use the effect function from the effects library.</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102</a:t>
            </a:fld>
            <a:endParaRPr lang="en-US"/>
          </a:p>
        </p:txBody>
      </p:sp>
      <p:pic>
        <p:nvPicPr>
          <p:cNvPr id="972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700807"/>
            <a:ext cx="7632848" cy="5316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72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2348879"/>
            <a:ext cx="4608512" cy="39993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974487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103</a:t>
            </a:fld>
            <a:endParaRPr lang="en-US"/>
          </a:p>
        </p:txBody>
      </p:sp>
    </p:spTree>
    <p:extLst>
      <p:ext uri="{BB962C8B-B14F-4D97-AF65-F5344CB8AC3E}">
        <p14:creationId xmlns:p14="http://schemas.microsoft.com/office/powerpoint/2010/main" val="398330713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Growth curve modelling</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A type of multilevel model for longitudinal data</a:t>
            </a:r>
          </a:p>
          <a:p>
            <a:pPr lvl="1"/>
            <a:r>
              <a:rPr lang="en-US" sz="1600" dirty="0" smtClean="0"/>
              <a:t>Model the trajectories of individuals</a:t>
            </a:r>
          </a:p>
          <a:p>
            <a:pPr lvl="1"/>
            <a:r>
              <a:rPr lang="en-US" sz="1600" dirty="0" smtClean="0"/>
              <a:t>Highly flexible and extensible</a:t>
            </a:r>
          </a:p>
          <a:p>
            <a:pPr lvl="2"/>
            <a:r>
              <a:rPr lang="en-US" sz="1600" dirty="0" smtClean="0"/>
              <a:t>Allow unbalanced design (different number of measurement occasions)</a:t>
            </a:r>
          </a:p>
          <a:p>
            <a:pPr lvl="2"/>
            <a:r>
              <a:rPr lang="en-US" sz="1600" dirty="0" smtClean="0"/>
              <a:t>Time is measured in continuum. Time between measurement can be different.</a:t>
            </a:r>
            <a:endParaRPr lang="en-US" sz="1600" dirty="0"/>
          </a:p>
          <a:p>
            <a:r>
              <a:rPr lang="en-US" sz="1600" dirty="0" smtClean="0"/>
              <a:t>Purpose of longitudinal analysis</a:t>
            </a:r>
          </a:p>
          <a:p>
            <a:pPr lvl="1"/>
            <a:r>
              <a:rPr lang="en-US" sz="1600" dirty="0" smtClean="0"/>
              <a:t>Examining change over time</a:t>
            </a:r>
          </a:p>
          <a:p>
            <a:pPr lvl="1"/>
            <a:r>
              <a:rPr lang="en-US" sz="1600" dirty="0" smtClean="0"/>
              <a:t>Investigating </a:t>
            </a:r>
            <a:r>
              <a:rPr lang="en-US" sz="1600" dirty="0" smtClean="0"/>
              <a:t>determinants of change</a:t>
            </a:r>
          </a:p>
          <a:p>
            <a:pPr lvl="1"/>
            <a:r>
              <a:rPr lang="en-US" sz="1600" dirty="0" smtClean="0"/>
              <a:t>Understanding causal relationship</a:t>
            </a:r>
          </a:p>
          <a:p>
            <a:r>
              <a:rPr lang="en-US" sz="1600" dirty="0" smtClean="0"/>
              <a:t>Examples of research questions</a:t>
            </a:r>
            <a:endParaRPr lang="en-US" sz="1600" dirty="0"/>
          </a:p>
          <a:p>
            <a:pPr lvl="1"/>
            <a:r>
              <a:rPr lang="en-US" sz="1600" dirty="0" smtClean="0"/>
              <a:t>To what extent does the rate of cognitive development vary between children?</a:t>
            </a:r>
          </a:p>
          <a:p>
            <a:pPr lvl="1"/>
            <a:r>
              <a:rPr lang="en-US" sz="1600" dirty="0" smtClean="0"/>
              <a:t>Does the rate of cognitive development differ for boys and girls?</a:t>
            </a:r>
          </a:p>
          <a:p>
            <a:pPr lvl="1"/>
            <a:r>
              <a:rPr lang="en-US" sz="1600" dirty="0" smtClean="0"/>
              <a:t>What is the effect of employment status on mental health, controlling for prior mental health?</a:t>
            </a:r>
          </a:p>
          <a:p>
            <a:pPr lvl="1"/>
            <a:r>
              <a:rPr lang="en-US" sz="1600" dirty="0" smtClean="0"/>
              <a:t>What is the effect of a change in employment status on mental health, controlling for prior mental health?</a:t>
            </a:r>
          </a:p>
          <a:p>
            <a:pPr lvl="1"/>
            <a:endParaRPr lang="en-US" sz="1600" dirty="0" smtClean="0"/>
          </a:p>
        </p:txBody>
      </p:sp>
      <p:sp>
        <p:nvSpPr>
          <p:cNvPr id="4" name="Slide Number Placeholder 3"/>
          <p:cNvSpPr>
            <a:spLocks noGrp="1"/>
          </p:cNvSpPr>
          <p:nvPr>
            <p:ph type="sldNum" sz="quarter" idx="12"/>
          </p:nvPr>
        </p:nvSpPr>
        <p:spPr/>
        <p:txBody>
          <a:bodyPr/>
          <a:lstStyle/>
          <a:p>
            <a:fld id="{35362D2C-CD90-41AE-BDDB-783AC3C23E4C}" type="slidenum">
              <a:rPr lang="en-US" smtClean="0"/>
              <a:t>104</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Growth Curve Modelling</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800" dirty="0" smtClean="0"/>
              <a:t>Traditional methods, such as repeated measure ANOVA and MANOVA, have limited capability in modelling changes</a:t>
            </a:r>
          </a:p>
          <a:p>
            <a:r>
              <a:rPr lang="en-US" sz="1800" dirty="0" smtClean="0"/>
              <a:t>Base on unrealistic assumptions</a:t>
            </a:r>
          </a:p>
          <a:p>
            <a:r>
              <a:rPr lang="en-US" sz="1800" dirty="0" smtClean="0"/>
              <a:t>Limited capability in dealing with missing data</a:t>
            </a:r>
          </a:p>
        </p:txBody>
      </p:sp>
      <p:sp>
        <p:nvSpPr>
          <p:cNvPr id="4" name="Slide Number Placeholder 3"/>
          <p:cNvSpPr>
            <a:spLocks noGrp="1"/>
          </p:cNvSpPr>
          <p:nvPr>
            <p:ph type="sldNum" sz="quarter" idx="12"/>
          </p:nvPr>
        </p:nvSpPr>
        <p:spPr/>
        <p:txBody>
          <a:bodyPr/>
          <a:lstStyle/>
          <a:p>
            <a:fld id="{35362D2C-CD90-41AE-BDDB-783AC3C23E4C}" type="slidenum">
              <a:rPr lang="en-US" smtClean="0"/>
              <a:t>105</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Autofit/>
          </a:bodyPr>
          <a:lstStyle/>
          <a:p>
            <a:r>
              <a:rPr lang="en-US" sz="2800" dirty="0" smtClean="0"/>
              <a:t>Data format for longitudinal analysis</a:t>
            </a:r>
            <a:endParaRPr lang="en-US" sz="2800" dirty="0"/>
          </a:p>
        </p:txBody>
      </p:sp>
      <p:sp>
        <p:nvSpPr>
          <p:cNvPr id="3" name="Content Placeholder 2"/>
          <p:cNvSpPr>
            <a:spLocks noGrp="1"/>
          </p:cNvSpPr>
          <p:nvPr>
            <p:ph idx="1"/>
          </p:nvPr>
        </p:nvSpPr>
        <p:spPr>
          <a:xfrm>
            <a:off x="457200" y="1052736"/>
            <a:ext cx="8229600" cy="5073427"/>
          </a:xfrm>
        </p:spPr>
        <p:txBody>
          <a:bodyPr/>
          <a:lstStyle/>
          <a:p>
            <a:r>
              <a:rPr lang="en-US" sz="1600" dirty="0"/>
              <a:t>Wide format of longitudinal </a:t>
            </a:r>
            <a:r>
              <a:rPr lang="en-US" sz="1600" dirty="0" smtClean="0"/>
              <a:t>data</a:t>
            </a:r>
            <a:endParaRPr lang="en-US" sz="1600" dirty="0"/>
          </a:p>
          <a:p>
            <a:pPr lvl="1"/>
            <a:r>
              <a:rPr lang="en-US" sz="1600" dirty="0"/>
              <a:t>Suppose we are looking at the height of </a:t>
            </a:r>
            <a:r>
              <a:rPr lang="en-US" sz="1600" dirty="0" smtClean="0"/>
              <a:t>children</a:t>
            </a:r>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r>
              <a:rPr lang="en-US" sz="1600" dirty="0" smtClean="0"/>
              <a:t>When </a:t>
            </a:r>
            <a:r>
              <a:rPr lang="en-US" sz="1600" dirty="0" err="1" smtClean="0"/>
              <a:t>analysing</a:t>
            </a:r>
            <a:r>
              <a:rPr lang="en-US" sz="1600" dirty="0"/>
              <a:t> </a:t>
            </a:r>
            <a:r>
              <a:rPr lang="en-US" sz="1600" dirty="0" smtClean="0"/>
              <a:t>this data using repeated measure ANOVA, participant 2 will be dropped due to missing data.</a:t>
            </a:r>
            <a:endParaRPr lang="en-US" sz="1600" dirty="0"/>
          </a:p>
          <a:p>
            <a:pPr lvl="1"/>
            <a:endParaRPr lang="en-US" sz="1600" dirty="0"/>
          </a:p>
          <a:p>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188" y="1844824"/>
            <a:ext cx="8174037" cy="216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35362D2C-CD90-41AE-BDDB-783AC3C23E4C}" type="slidenum">
              <a:rPr lang="en-US" smtClean="0"/>
              <a:t>106</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US" sz="2800" dirty="0"/>
              <a:t>Data format for longitudinal analysis</a:t>
            </a:r>
          </a:p>
        </p:txBody>
      </p:sp>
      <p:sp>
        <p:nvSpPr>
          <p:cNvPr id="3" name="Content Placeholder 2"/>
          <p:cNvSpPr>
            <a:spLocks noGrp="1"/>
          </p:cNvSpPr>
          <p:nvPr>
            <p:ph idx="1"/>
          </p:nvPr>
        </p:nvSpPr>
        <p:spPr>
          <a:xfrm>
            <a:off x="457200" y="1052736"/>
            <a:ext cx="8229600" cy="5073427"/>
          </a:xfrm>
        </p:spPr>
        <p:txBody>
          <a:bodyPr>
            <a:normAutofit/>
          </a:bodyPr>
          <a:lstStyle/>
          <a:p>
            <a:r>
              <a:rPr lang="en-US" sz="1800" dirty="0" smtClean="0"/>
              <a:t>Growth curve modelling requires data to be put into a long format.</a:t>
            </a:r>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r>
              <a:rPr lang="en-US" sz="1800" dirty="0" smtClean="0"/>
              <a:t>Allows unbalanced design – GCM allows varying numbers of measurement occasions.</a:t>
            </a:r>
          </a:p>
          <a:p>
            <a:pPr marL="0" indent="0">
              <a:buNone/>
            </a:pPr>
            <a:endParaRPr lang="en-US"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412776"/>
            <a:ext cx="5728419" cy="3624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35362D2C-CD90-41AE-BDDB-783AC3C23E4C}" type="slidenum">
              <a:rPr lang="en-US" smtClean="0"/>
              <a:t>107</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US" sz="2600" dirty="0" smtClean="0"/>
              <a:t>Missing data</a:t>
            </a:r>
            <a:endParaRPr lang="en-US" sz="2600" dirty="0"/>
          </a:p>
        </p:txBody>
      </p:sp>
      <p:sp>
        <p:nvSpPr>
          <p:cNvPr id="3" name="Content Placeholder 2"/>
          <p:cNvSpPr>
            <a:spLocks noGrp="1"/>
          </p:cNvSpPr>
          <p:nvPr>
            <p:ph idx="1"/>
          </p:nvPr>
        </p:nvSpPr>
        <p:spPr>
          <a:xfrm>
            <a:off x="457200" y="1052736"/>
            <a:ext cx="8229600" cy="5073427"/>
          </a:xfrm>
        </p:spPr>
        <p:txBody>
          <a:bodyPr>
            <a:normAutofit/>
          </a:bodyPr>
          <a:lstStyle/>
          <a:p>
            <a:r>
              <a:rPr lang="en-US" sz="1800" dirty="0" smtClean="0"/>
              <a:t>Missing data and attrition are nearly unavoidable in longitudinal study</a:t>
            </a:r>
          </a:p>
          <a:p>
            <a:pPr lvl="1"/>
            <a:r>
              <a:rPr lang="en-US" sz="1800" dirty="0" smtClean="0"/>
              <a:t>Lost contact with participants</a:t>
            </a:r>
          </a:p>
          <a:p>
            <a:pPr lvl="1"/>
            <a:r>
              <a:rPr lang="en-US" sz="1800" dirty="0" smtClean="0"/>
              <a:t>Participants get bored</a:t>
            </a:r>
          </a:p>
          <a:p>
            <a:r>
              <a:rPr lang="en-US" sz="1800" dirty="0" smtClean="0"/>
              <a:t>Traditional methods require complete data</a:t>
            </a:r>
          </a:p>
          <a:p>
            <a:pPr lvl="1"/>
            <a:r>
              <a:rPr lang="en-US" sz="1800" dirty="0" smtClean="0"/>
              <a:t>Reduced power</a:t>
            </a:r>
          </a:p>
          <a:p>
            <a:pPr lvl="1"/>
            <a:r>
              <a:rPr lang="en-US" sz="1800" dirty="0" smtClean="0"/>
              <a:t>Biased results</a:t>
            </a:r>
          </a:p>
          <a:p>
            <a:pPr lvl="2"/>
            <a:r>
              <a:rPr lang="en-US" sz="1400" dirty="0" smtClean="0"/>
              <a:t>Suppose we are examining effect of age and physical/mental health among retired people</a:t>
            </a:r>
          </a:p>
          <a:p>
            <a:pPr lvl="2"/>
            <a:r>
              <a:rPr lang="en-US" sz="1400" dirty="0" smtClean="0"/>
              <a:t>Participants who are in declining health or have cognitive declines are more likely to </a:t>
            </a:r>
            <a:r>
              <a:rPr lang="en-US" sz="1400" dirty="0" smtClean="0"/>
              <a:t>drop out </a:t>
            </a:r>
            <a:r>
              <a:rPr lang="en-US" sz="1400" dirty="0" smtClean="0"/>
              <a:t>of the study</a:t>
            </a:r>
          </a:p>
          <a:p>
            <a:pPr lvl="2"/>
            <a:r>
              <a:rPr lang="en-US" sz="1400" dirty="0" smtClean="0"/>
              <a:t>Those who remain in the study are relatively healthy</a:t>
            </a:r>
          </a:p>
          <a:p>
            <a:pPr lvl="2"/>
            <a:r>
              <a:rPr lang="en-US" sz="1400" dirty="0" smtClean="0"/>
              <a:t>Complete data analysis might lead to a conclusion that age is not related (or weakly related) to health among retired people</a:t>
            </a:r>
            <a:endParaRPr lang="en-US" sz="1400" dirty="0"/>
          </a:p>
          <a:p>
            <a:r>
              <a:rPr lang="en-US" sz="1800" dirty="0" smtClean="0"/>
              <a:t>Since GCM allows unbalanced design, it has better capability to deal with missing data </a:t>
            </a:r>
          </a:p>
          <a:p>
            <a:r>
              <a:rPr lang="en-US" sz="1800" dirty="0" smtClean="0"/>
              <a:t>Assumes data are missing at random</a:t>
            </a:r>
            <a:endParaRPr lang="en-US" sz="1800" dirty="0"/>
          </a:p>
        </p:txBody>
      </p:sp>
      <p:sp>
        <p:nvSpPr>
          <p:cNvPr id="4" name="Slide Number Placeholder 3"/>
          <p:cNvSpPr>
            <a:spLocks noGrp="1"/>
          </p:cNvSpPr>
          <p:nvPr>
            <p:ph type="sldNum" sz="quarter" idx="12"/>
          </p:nvPr>
        </p:nvSpPr>
        <p:spPr/>
        <p:txBody>
          <a:bodyPr/>
          <a:lstStyle/>
          <a:p>
            <a:fld id="{35362D2C-CD90-41AE-BDDB-783AC3C23E4C}" type="slidenum">
              <a:rPr lang="en-US" smtClean="0"/>
              <a:t>108</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US" sz="2600" dirty="0" smtClean="0"/>
              <a:t>Missing data mechanism</a:t>
            </a:r>
            <a:endParaRPr lang="en-US" sz="2600"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Missing completely at random (MCAR)</a:t>
            </a:r>
          </a:p>
          <a:p>
            <a:pPr lvl="1"/>
            <a:r>
              <a:rPr lang="en-US" sz="1600" dirty="0" err="1" smtClean="0"/>
              <a:t>Missingness</a:t>
            </a:r>
            <a:r>
              <a:rPr lang="en-US" sz="1600" dirty="0" smtClean="0"/>
              <a:t> is not dependent on observed and unobserved variables</a:t>
            </a:r>
          </a:p>
          <a:p>
            <a:pPr lvl="1"/>
            <a:r>
              <a:rPr lang="en-US" sz="1600" dirty="0" smtClean="0"/>
              <a:t>When data are MCAR, analysis performed on complete data are unbiased.</a:t>
            </a:r>
          </a:p>
          <a:p>
            <a:pPr lvl="1"/>
            <a:r>
              <a:rPr lang="en-US" sz="1600" dirty="0" smtClean="0"/>
              <a:t>Data are rarely MCAR.</a:t>
            </a:r>
          </a:p>
          <a:p>
            <a:pPr lvl="1"/>
            <a:r>
              <a:rPr lang="en-US" sz="1600" dirty="0" smtClean="0"/>
              <a:t>Most traditional analysis techniques, such as GLM, ANOVA, repeated measure ANOVA, MANOVA, </a:t>
            </a:r>
            <a:r>
              <a:rPr lang="en-US" sz="1600" dirty="0" err="1" smtClean="0"/>
              <a:t>etc</a:t>
            </a:r>
            <a:r>
              <a:rPr lang="en-US" sz="1600" dirty="0" smtClean="0"/>
              <a:t>, assume data are MCAR.</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109</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Data with Multilevel Structure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Respondents living within the same PSU might be more alike than respondents selected at random from different PSUs.</a:t>
            </a:r>
          </a:p>
          <a:p>
            <a:r>
              <a:rPr lang="en-US" sz="1600" dirty="0" smtClean="0"/>
              <a:t>This design effect would lead to incorrect estimates of precision and result in an inflated risk of Type 1 errors</a:t>
            </a:r>
          </a:p>
          <a:p>
            <a:pPr lvl="1"/>
            <a:r>
              <a:rPr lang="en-US" sz="1600" dirty="0" smtClean="0"/>
              <a:t>Finding a “significant” relationship when there is none.</a:t>
            </a:r>
          </a:p>
          <a:p>
            <a:r>
              <a:rPr lang="en-US" sz="1600" dirty="0" smtClean="0"/>
              <a:t>If the PSUs are random sample and representative of particular types of places, multilevel model can be used to account for the dependency in the data.</a:t>
            </a:r>
            <a:endParaRPr lang="en-US" sz="1600" dirty="0"/>
          </a:p>
          <a:p>
            <a:pPr lvl="1"/>
            <a:endParaRPr lang="en-US" sz="1600" dirty="0" smtClean="0"/>
          </a:p>
        </p:txBody>
      </p:sp>
      <p:sp>
        <p:nvSpPr>
          <p:cNvPr id="4" name="Slide Number Placeholder 3"/>
          <p:cNvSpPr>
            <a:spLocks noGrp="1"/>
          </p:cNvSpPr>
          <p:nvPr>
            <p:ph type="sldNum" sz="quarter" idx="12"/>
          </p:nvPr>
        </p:nvSpPr>
        <p:spPr/>
        <p:txBody>
          <a:bodyPr/>
          <a:lstStyle/>
          <a:p>
            <a:fld id="{35362D2C-CD90-41AE-BDDB-783AC3C23E4C}" type="slidenum">
              <a:rPr lang="en-US" smtClean="0"/>
              <a:t>11</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US" sz="2600" dirty="0" smtClean="0"/>
              <a:t>Missing data mechanism</a:t>
            </a:r>
            <a:endParaRPr lang="en-US" sz="2600"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Missing at random (MAR)</a:t>
            </a:r>
          </a:p>
          <a:p>
            <a:pPr lvl="1"/>
            <a:r>
              <a:rPr lang="en-US" sz="1600" dirty="0" err="1" smtClean="0"/>
              <a:t>Missingness</a:t>
            </a:r>
            <a:r>
              <a:rPr lang="en-US" sz="1600" dirty="0" smtClean="0"/>
              <a:t> is NOT (!) random</a:t>
            </a:r>
          </a:p>
          <a:p>
            <a:pPr lvl="1"/>
            <a:r>
              <a:rPr lang="en-US" sz="1600" dirty="0" err="1" smtClean="0"/>
              <a:t>Missingness</a:t>
            </a:r>
            <a:r>
              <a:rPr lang="en-US" sz="1600" dirty="0" smtClean="0"/>
              <a:t> is dependent on observed variables, but independent of unobserved variables.</a:t>
            </a:r>
          </a:p>
          <a:p>
            <a:pPr lvl="2"/>
            <a:r>
              <a:rPr lang="en-US" sz="1600" dirty="0" err="1" smtClean="0"/>
              <a:t>Missingness</a:t>
            </a:r>
            <a:r>
              <a:rPr lang="en-US" sz="1600" dirty="0" smtClean="0"/>
              <a:t> can be fully accounted for by variables where there is complete information.</a:t>
            </a:r>
          </a:p>
          <a:p>
            <a:pPr lvl="2"/>
            <a:r>
              <a:rPr lang="en-US" sz="1600" dirty="0" smtClean="0"/>
              <a:t>E.g. In an RCT, only males dropped out from the study. That is, </a:t>
            </a:r>
            <a:r>
              <a:rPr lang="en-US" sz="1600" dirty="0" err="1" smtClean="0"/>
              <a:t>missingness</a:t>
            </a:r>
            <a:r>
              <a:rPr lang="en-US" sz="1600" dirty="0" smtClean="0"/>
              <a:t> only depends on gender.</a:t>
            </a:r>
          </a:p>
          <a:p>
            <a:pPr lvl="1"/>
            <a:r>
              <a:rPr lang="en-US" sz="1600" dirty="0" smtClean="0"/>
              <a:t>MAR is impossible to verify statistically</a:t>
            </a:r>
          </a:p>
          <a:p>
            <a:pPr lvl="1"/>
            <a:r>
              <a:rPr lang="en-US" sz="1600" dirty="0" smtClean="0"/>
              <a:t>Need to rely on the grounds of plausibility</a:t>
            </a:r>
          </a:p>
          <a:p>
            <a:pPr lvl="1"/>
            <a:r>
              <a:rPr lang="en-US" sz="1600" dirty="0" smtClean="0"/>
              <a:t>Even if the data is not MAR, the results are likely less biased than assuming MCAR</a:t>
            </a:r>
          </a:p>
          <a:p>
            <a:pPr lvl="1"/>
            <a:r>
              <a:rPr lang="en-US" sz="1600" dirty="0" smtClean="0"/>
              <a:t>Including more explanatory variables in the study can increase the likelihood of meeting the MAR assumption.</a:t>
            </a:r>
          </a:p>
          <a:p>
            <a:pPr lvl="1"/>
            <a:r>
              <a:rPr lang="en-US" sz="1600" dirty="0" smtClean="0"/>
              <a:t>GCM assumes dropouts to be MAR.</a:t>
            </a:r>
            <a:endParaRPr lang="en-US" sz="1600" dirty="0"/>
          </a:p>
          <a:p>
            <a:pPr lvl="1"/>
            <a:endParaRPr lang="en-US" sz="1600" dirty="0" smtClean="0"/>
          </a:p>
          <a:p>
            <a:pPr lvl="1"/>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110</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US" sz="2600" dirty="0" smtClean="0"/>
              <a:t>Missing data mechanism</a:t>
            </a:r>
            <a:endParaRPr lang="en-US" sz="2600"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Missing not at random (MNAR)</a:t>
            </a:r>
          </a:p>
          <a:p>
            <a:pPr lvl="1"/>
            <a:r>
              <a:rPr lang="en-US" sz="1600" dirty="0" err="1" smtClean="0"/>
              <a:t>Missingness</a:t>
            </a:r>
            <a:r>
              <a:rPr lang="en-US" sz="1600" dirty="0" smtClean="0"/>
              <a:t> is dependent on an unobserved variable.</a:t>
            </a:r>
          </a:p>
          <a:p>
            <a:pPr lvl="2"/>
            <a:r>
              <a:rPr lang="en-US" sz="1600" dirty="0" smtClean="0"/>
              <a:t>Alcoholic people are more likely to drop out from an RCT targeting depression, but alcohol consumption is not measured in the experiment.</a:t>
            </a:r>
          </a:p>
          <a:p>
            <a:r>
              <a:rPr lang="en-US" sz="1600" dirty="0" err="1" smtClean="0"/>
              <a:t>Refered</a:t>
            </a:r>
            <a:r>
              <a:rPr lang="en-US" sz="1600" dirty="0" smtClean="0"/>
              <a:t> to as non-ignorable </a:t>
            </a:r>
            <a:r>
              <a:rPr lang="en-US" sz="1600" dirty="0" err="1" smtClean="0"/>
              <a:t>missingness</a:t>
            </a:r>
            <a:r>
              <a:rPr lang="en-US" sz="1600" dirty="0" smtClean="0"/>
              <a:t>.</a:t>
            </a:r>
          </a:p>
          <a:p>
            <a:r>
              <a:rPr lang="en-US" sz="1600" dirty="0" smtClean="0"/>
              <a:t>Required explicit model to account for the </a:t>
            </a:r>
            <a:r>
              <a:rPr lang="en-US" sz="1600" dirty="0" err="1" smtClean="0"/>
              <a:t>missingness</a:t>
            </a:r>
            <a:r>
              <a:rPr lang="en-US" sz="1600" dirty="0" smtClean="0"/>
              <a:t>.</a:t>
            </a:r>
          </a:p>
          <a:p>
            <a:r>
              <a:rPr lang="en-US" sz="1600" dirty="0" smtClean="0"/>
              <a:t>Impossible to statistically test if missing data is MNAR.</a:t>
            </a:r>
            <a:endParaRPr lang="en-US" sz="1600" dirty="0"/>
          </a:p>
          <a:p>
            <a:pPr lvl="2"/>
            <a:endParaRPr lang="en-US" sz="1600" dirty="0" smtClean="0"/>
          </a:p>
          <a:p>
            <a:pPr lvl="1"/>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111</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Growth Curve Modelling</a:t>
            </a:r>
            <a:endParaRPr lang="en-US" dirty="0"/>
          </a:p>
        </p:txBody>
      </p:sp>
      <p:sp>
        <p:nvSpPr>
          <p:cNvPr id="3" name="Content Placeholder 2"/>
          <p:cNvSpPr>
            <a:spLocks noGrp="1"/>
          </p:cNvSpPr>
          <p:nvPr>
            <p:ph idx="1"/>
          </p:nvPr>
        </p:nvSpPr>
        <p:spPr>
          <a:xfrm>
            <a:off x="457200" y="1052736"/>
            <a:ext cx="8229600" cy="5073427"/>
          </a:xfrm>
        </p:spPr>
        <p:txBody>
          <a:bodyPr/>
          <a:lstStyle/>
          <a:p>
            <a:r>
              <a:rPr lang="en-US" sz="1600" dirty="0" smtClean="0"/>
              <a:t>Example: Changes in adolescent alcohol use (“alcohol1_pp.csv”;Chrran, </a:t>
            </a:r>
            <a:r>
              <a:rPr lang="en-US" sz="1600" dirty="0" err="1" smtClean="0"/>
              <a:t>Stice</a:t>
            </a:r>
            <a:r>
              <a:rPr lang="en-US" sz="1600" dirty="0" smtClean="0"/>
              <a:t>, &amp; </a:t>
            </a:r>
            <a:r>
              <a:rPr lang="en-US" sz="1600" dirty="0" err="1" smtClean="0"/>
              <a:t>Chassin</a:t>
            </a:r>
            <a:r>
              <a:rPr lang="en-US" sz="1600" dirty="0" smtClean="0"/>
              <a:t>, 1997)</a:t>
            </a:r>
          </a:p>
          <a:p>
            <a:pPr lvl="1"/>
            <a:r>
              <a:rPr lang="en-US" sz="1200" dirty="0" smtClean="0"/>
              <a:t>3-wave longitudinal data on 82 adolescents</a:t>
            </a:r>
          </a:p>
          <a:p>
            <a:pPr lvl="1"/>
            <a:r>
              <a:rPr lang="en-US" sz="1200" dirty="0" smtClean="0"/>
              <a:t>DV: alcohol use</a:t>
            </a:r>
          </a:p>
          <a:p>
            <a:pPr lvl="1"/>
            <a:r>
              <a:rPr lang="en-US" sz="1200" dirty="0" smtClean="0"/>
              <a:t>IV</a:t>
            </a:r>
            <a:r>
              <a:rPr lang="en-US" sz="1200" baseline="-25000" dirty="0" smtClean="0"/>
              <a:t>1</a:t>
            </a:r>
            <a:r>
              <a:rPr lang="en-US" sz="1200" dirty="0" smtClean="0"/>
              <a:t>: Peer’s alcohol use</a:t>
            </a:r>
          </a:p>
          <a:p>
            <a:pPr lvl="1"/>
            <a:r>
              <a:rPr lang="en-US" sz="1200" dirty="0" smtClean="0"/>
              <a:t>IV</a:t>
            </a:r>
            <a:r>
              <a:rPr lang="en-US" sz="1200" baseline="-25000" dirty="0" smtClean="0"/>
              <a:t>2</a:t>
            </a:r>
            <a:r>
              <a:rPr lang="en-US" sz="1200" dirty="0" smtClean="0"/>
              <a:t>: Child of an alcoholic</a:t>
            </a:r>
          </a:p>
          <a:p>
            <a:r>
              <a:rPr lang="en-US" sz="1600" dirty="0" smtClean="0"/>
              <a:t>Loading the data into R.</a:t>
            </a:r>
            <a:endParaRPr lang="en-US" sz="1200" dirty="0"/>
          </a:p>
          <a:p>
            <a:pPr lvl="1"/>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112</a:t>
            </a:fld>
            <a:endParaRPr lang="en-US"/>
          </a:p>
        </p:txBody>
      </p:sp>
      <p:pic>
        <p:nvPicPr>
          <p:cNvPr id="136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852936"/>
            <a:ext cx="4810125" cy="219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Exploring the growth in alcohol use by plotting the alcohol use of the first 9 participants.</a:t>
            </a:r>
          </a:p>
          <a:p>
            <a:endParaRPr lang="en-US" sz="1600" dirty="0"/>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231226"/>
            <a:ext cx="5855122" cy="4626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35362D2C-CD90-41AE-BDDB-783AC3C23E4C}" type="slidenum">
              <a:rPr lang="en-US" smtClean="0"/>
              <a:t>113</a:t>
            </a:fld>
            <a:endParaRPr lang="en-US"/>
          </a:p>
        </p:txBody>
      </p:sp>
      <p:pic>
        <p:nvPicPr>
          <p:cNvPr id="993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628800"/>
            <a:ext cx="3905250"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Fitting a simple growth model with random intercept (This is a multilevel specification)</a:t>
            </a:r>
          </a:p>
          <a:p>
            <a:endParaRPr lang="en-US" sz="1600" dirty="0"/>
          </a:p>
          <a:p>
            <a:endParaRPr lang="en-US" sz="1600" dirty="0" smtClean="0"/>
          </a:p>
          <a:p>
            <a:endParaRPr lang="en-US" sz="1600" dirty="0"/>
          </a:p>
          <a:p>
            <a:r>
              <a:rPr lang="en-US" sz="1600" dirty="0" smtClean="0"/>
              <a:t>    is measure of alcohol use for individual j at the </a:t>
            </a:r>
            <a:r>
              <a:rPr lang="en-US" sz="1600" dirty="0" err="1" smtClean="0"/>
              <a:t>i-th</a:t>
            </a:r>
            <a:r>
              <a:rPr lang="en-US" sz="1600" dirty="0" smtClean="0"/>
              <a:t> occasion</a:t>
            </a:r>
          </a:p>
          <a:p>
            <a:r>
              <a:rPr lang="en-US" sz="1600" dirty="0"/>
              <a:t> </a:t>
            </a:r>
            <a:r>
              <a:rPr lang="en-US" sz="1600" dirty="0" smtClean="0"/>
              <a:t>   is the time variable, and it is centered at age 14 to facilitate the interpretation of the intercept (i.e. t = 0 for age = 14, t = 1 for age = 15 and t = 2 for age = 16)</a:t>
            </a:r>
          </a:p>
          <a:p>
            <a:r>
              <a:rPr lang="en-US" sz="1600" dirty="0"/>
              <a:t> </a:t>
            </a:r>
            <a:r>
              <a:rPr lang="en-US" sz="1600" dirty="0" smtClean="0"/>
              <a:t>   is the overall intercept. It represents the mean level of alcohol use at age = 14.</a:t>
            </a:r>
          </a:p>
          <a:p>
            <a:r>
              <a:rPr lang="en-US" sz="1600" dirty="0"/>
              <a:t> </a:t>
            </a:r>
            <a:r>
              <a:rPr lang="en-US" sz="1600" dirty="0" smtClean="0"/>
              <a:t>   is the overall slope of the growth. In this simple model, it is assumed that the growth rate is the same for each participant.</a:t>
            </a:r>
          </a:p>
          <a:p>
            <a:r>
              <a:rPr lang="en-US" sz="1600" dirty="0"/>
              <a:t> </a:t>
            </a:r>
            <a:r>
              <a:rPr lang="en-US" sz="1600" dirty="0" smtClean="0"/>
              <a:t>                     is an individual-specific random effect, capturing the effects on alcohol use of unmeasured individual characteristics with values that are fixed over time. It represents the difference between an individual’s alcohol use from the overall mean at age 14, and such difference is assumed to be maintained in a random intercept model.</a:t>
            </a:r>
          </a:p>
          <a:p>
            <a:r>
              <a:rPr lang="en-US" sz="1600" dirty="0"/>
              <a:t> </a:t>
            </a:r>
            <a:r>
              <a:rPr lang="en-US" sz="1600" dirty="0" smtClean="0"/>
              <a:t>                     is an occasion-specific residual, capturing the effects on alcohol use of unmeasured time-varying characteristics.</a:t>
            </a:r>
          </a:p>
        </p:txBody>
      </p:sp>
      <p:graphicFrame>
        <p:nvGraphicFramePr>
          <p:cNvPr id="4" name="Object 3"/>
          <p:cNvGraphicFramePr>
            <a:graphicFrameLocks noChangeAspect="1"/>
          </p:cNvGraphicFramePr>
          <p:nvPr>
            <p:extLst>
              <p:ext uri="{D42A27DB-BD31-4B8C-83A1-F6EECF244321}">
                <p14:modId xmlns:p14="http://schemas.microsoft.com/office/powerpoint/2010/main" val="2105946184"/>
              </p:ext>
            </p:extLst>
          </p:nvPr>
        </p:nvGraphicFramePr>
        <p:xfrm>
          <a:off x="1043608" y="1484784"/>
          <a:ext cx="1544637" cy="619125"/>
        </p:xfrm>
        <a:graphic>
          <a:graphicData uri="http://schemas.openxmlformats.org/presentationml/2006/ole">
            <mc:AlternateContent xmlns:mc="http://schemas.openxmlformats.org/markup-compatibility/2006">
              <mc:Choice xmlns:v="urn:schemas-microsoft-com:vml" Requires="v">
                <p:oleObj spid="_x0000_s115284" name="Equation" r:id="rId3" imgW="1180800" imgH="482400" progId="Equation.DSMT4">
                  <p:embed/>
                </p:oleObj>
              </mc:Choice>
              <mc:Fallback>
                <p:oleObj name="Equation" r:id="rId3" imgW="1180800" imgH="482400" progId="Equation.DSMT4">
                  <p:embed/>
                  <p:pic>
                    <p:nvPicPr>
                      <p:cNvPr id="0" name="Object 6"/>
                      <p:cNvPicPr>
                        <a:picLocks noChangeAspect="1" noChangeArrowheads="1"/>
                      </p:cNvPicPr>
                      <p:nvPr/>
                    </p:nvPicPr>
                    <p:blipFill>
                      <a:blip r:embed="rId4"/>
                      <a:srcRect/>
                      <a:stretch>
                        <a:fillRect/>
                      </a:stretch>
                    </p:blipFill>
                    <p:spPr bwMode="auto">
                      <a:xfrm>
                        <a:off x="1043608" y="1484784"/>
                        <a:ext cx="154463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259529201"/>
              </p:ext>
            </p:extLst>
          </p:nvPr>
        </p:nvGraphicFramePr>
        <p:xfrm>
          <a:off x="811213" y="2197100"/>
          <a:ext cx="249237" cy="309563"/>
        </p:xfrm>
        <a:graphic>
          <a:graphicData uri="http://schemas.openxmlformats.org/presentationml/2006/ole">
            <mc:AlternateContent xmlns:mc="http://schemas.openxmlformats.org/markup-compatibility/2006">
              <mc:Choice xmlns:v="urn:schemas-microsoft-com:vml" Requires="v">
                <p:oleObj spid="_x0000_s115285" name="Equation" r:id="rId5" imgW="190440" imgH="241200" progId="Equation.DSMT4">
                  <p:embed/>
                </p:oleObj>
              </mc:Choice>
              <mc:Fallback>
                <p:oleObj name="Equation" r:id="rId5" imgW="190440" imgH="241200" progId="Equation.DSMT4">
                  <p:embed/>
                  <p:pic>
                    <p:nvPicPr>
                      <p:cNvPr id="0" name="Object 3"/>
                      <p:cNvPicPr>
                        <a:picLocks noChangeAspect="1" noChangeArrowheads="1"/>
                      </p:cNvPicPr>
                      <p:nvPr/>
                    </p:nvPicPr>
                    <p:blipFill>
                      <a:blip r:embed="rId6"/>
                      <a:srcRect/>
                      <a:stretch>
                        <a:fillRect/>
                      </a:stretch>
                    </p:blipFill>
                    <p:spPr bwMode="auto">
                      <a:xfrm>
                        <a:off x="811213" y="2197100"/>
                        <a:ext cx="249237"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826736882"/>
              </p:ext>
            </p:extLst>
          </p:nvPr>
        </p:nvGraphicFramePr>
        <p:xfrm>
          <a:off x="860425" y="2492375"/>
          <a:ext cx="182563" cy="309563"/>
        </p:xfrm>
        <a:graphic>
          <a:graphicData uri="http://schemas.openxmlformats.org/presentationml/2006/ole">
            <mc:AlternateContent xmlns:mc="http://schemas.openxmlformats.org/markup-compatibility/2006">
              <mc:Choice xmlns:v="urn:schemas-microsoft-com:vml" Requires="v">
                <p:oleObj spid="_x0000_s115286" name="Equation" r:id="rId7" imgW="139680" imgH="241200" progId="Equation.DSMT4">
                  <p:embed/>
                </p:oleObj>
              </mc:Choice>
              <mc:Fallback>
                <p:oleObj name="Equation" r:id="rId7" imgW="139680" imgH="241200" progId="Equation.DSMT4">
                  <p:embed/>
                  <p:pic>
                    <p:nvPicPr>
                      <p:cNvPr id="0" name="Object 4"/>
                      <p:cNvPicPr>
                        <a:picLocks noChangeAspect="1" noChangeArrowheads="1"/>
                      </p:cNvPicPr>
                      <p:nvPr/>
                    </p:nvPicPr>
                    <p:blipFill>
                      <a:blip r:embed="rId8"/>
                      <a:srcRect/>
                      <a:stretch>
                        <a:fillRect/>
                      </a:stretch>
                    </p:blipFill>
                    <p:spPr bwMode="auto">
                      <a:xfrm>
                        <a:off x="860425" y="2492375"/>
                        <a:ext cx="182563"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255153944"/>
              </p:ext>
            </p:extLst>
          </p:nvPr>
        </p:nvGraphicFramePr>
        <p:xfrm>
          <a:off x="819150" y="3076575"/>
          <a:ext cx="200025" cy="293688"/>
        </p:xfrm>
        <a:graphic>
          <a:graphicData uri="http://schemas.openxmlformats.org/presentationml/2006/ole">
            <mc:AlternateContent xmlns:mc="http://schemas.openxmlformats.org/markup-compatibility/2006">
              <mc:Choice xmlns:v="urn:schemas-microsoft-com:vml" Requires="v">
                <p:oleObj spid="_x0000_s115287" name="Equation" r:id="rId9" imgW="152280" imgH="228600" progId="Equation.DSMT4">
                  <p:embed/>
                </p:oleObj>
              </mc:Choice>
              <mc:Fallback>
                <p:oleObj name="Equation" r:id="rId9" imgW="152280" imgH="228600" progId="Equation.DSMT4">
                  <p:embed/>
                  <p:pic>
                    <p:nvPicPr>
                      <p:cNvPr id="0" name="Object 5"/>
                      <p:cNvPicPr>
                        <a:picLocks noChangeAspect="1" noChangeArrowheads="1"/>
                      </p:cNvPicPr>
                      <p:nvPr/>
                    </p:nvPicPr>
                    <p:blipFill>
                      <a:blip r:embed="rId10"/>
                      <a:srcRect/>
                      <a:stretch>
                        <a:fillRect/>
                      </a:stretch>
                    </p:blipFill>
                    <p:spPr bwMode="auto">
                      <a:xfrm>
                        <a:off x="819150" y="3076575"/>
                        <a:ext cx="200025"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063976753"/>
              </p:ext>
            </p:extLst>
          </p:nvPr>
        </p:nvGraphicFramePr>
        <p:xfrm>
          <a:off x="835025" y="3357563"/>
          <a:ext cx="182563" cy="293687"/>
        </p:xfrm>
        <a:graphic>
          <a:graphicData uri="http://schemas.openxmlformats.org/presentationml/2006/ole">
            <mc:AlternateContent xmlns:mc="http://schemas.openxmlformats.org/markup-compatibility/2006">
              <mc:Choice xmlns:v="urn:schemas-microsoft-com:vml" Requires="v">
                <p:oleObj spid="_x0000_s115288" name="Equation" r:id="rId11" imgW="139680" imgH="228600" progId="Equation.DSMT4">
                  <p:embed/>
                </p:oleObj>
              </mc:Choice>
              <mc:Fallback>
                <p:oleObj name="Equation" r:id="rId11" imgW="139680" imgH="228600" progId="Equation.DSMT4">
                  <p:embed/>
                  <p:pic>
                    <p:nvPicPr>
                      <p:cNvPr id="0" name="Object 6"/>
                      <p:cNvPicPr>
                        <a:picLocks noChangeAspect="1" noChangeArrowheads="1"/>
                      </p:cNvPicPr>
                      <p:nvPr/>
                    </p:nvPicPr>
                    <p:blipFill>
                      <a:blip r:embed="rId12"/>
                      <a:srcRect/>
                      <a:stretch>
                        <a:fillRect/>
                      </a:stretch>
                    </p:blipFill>
                    <p:spPr bwMode="auto">
                      <a:xfrm>
                        <a:off x="835025" y="3357563"/>
                        <a:ext cx="182563"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135667486"/>
              </p:ext>
            </p:extLst>
          </p:nvPr>
        </p:nvGraphicFramePr>
        <p:xfrm>
          <a:off x="827584" y="3861048"/>
          <a:ext cx="1246187" cy="325438"/>
        </p:xfrm>
        <a:graphic>
          <a:graphicData uri="http://schemas.openxmlformats.org/presentationml/2006/ole">
            <mc:AlternateContent xmlns:mc="http://schemas.openxmlformats.org/markup-compatibility/2006">
              <mc:Choice xmlns:v="urn:schemas-microsoft-com:vml" Requires="v">
                <p:oleObj spid="_x0000_s115289" name="Equation" r:id="rId13" imgW="952200" imgH="253800" progId="Equation.DSMT4">
                  <p:embed/>
                </p:oleObj>
              </mc:Choice>
              <mc:Fallback>
                <p:oleObj name="Equation" r:id="rId13" imgW="952200" imgH="253800" progId="Equation.DSMT4">
                  <p:embed/>
                  <p:pic>
                    <p:nvPicPr>
                      <p:cNvPr id="0" name="Object 7"/>
                      <p:cNvPicPr>
                        <a:picLocks noChangeAspect="1" noChangeArrowheads="1"/>
                      </p:cNvPicPr>
                      <p:nvPr/>
                    </p:nvPicPr>
                    <p:blipFill>
                      <a:blip r:embed="rId14"/>
                      <a:srcRect/>
                      <a:stretch>
                        <a:fillRect/>
                      </a:stretch>
                    </p:blipFill>
                    <p:spPr bwMode="auto">
                      <a:xfrm>
                        <a:off x="827584" y="3861048"/>
                        <a:ext cx="1246187"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097067265"/>
              </p:ext>
            </p:extLst>
          </p:nvPr>
        </p:nvGraphicFramePr>
        <p:xfrm>
          <a:off x="827584" y="5157192"/>
          <a:ext cx="1130300" cy="325437"/>
        </p:xfrm>
        <a:graphic>
          <a:graphicData uri="http://schemas.openxmlformats.org/presentationml/2006/ole">
            <mc:AlternateContent xmlns:mc="http://schemas.openxmlformats.org/markup-compatibility/2006">
              <mc:Choice xmlns:v="urn:schemas-microsoft-com:vml" Requires="v">
                <p:oleObj spid="_x0000_s115290" name="Equation" r:id="rId15" imgW="863280" imgH="253800" progId="Equation.DSMT4">
                  <p:embed/>
                </p:oleObj>
              </mc:Choice>
              <mc:Fallback>
                <p:oleObj name="Equation" r:id="rId15" imgW="863280" imgH="253800" progId="Equation.DSMT4">
                  <p:embed/>
                  <p:pic>
                    <p:nvPicPr>
                      <p:cNvPr id="0" name="Object 8"/>
                      <p:cNvPicPr>
                        <a:picLocks noChangeAspect="1" noChangeArrowheads="1"/>
                      </p:cNvPicPr>
                      <p:nvPr/>
                    </p:nvPicPr>
                    <p:blipFill>
                      <a:blip r:embed="rId16"/>
                      <a:srcRect/>
                      <a:stretch>
                        <a:fillRect/>
                      </a:stretch>
                    </p:blipFill>
                    <p:spPr bwMode="auto">
                      <a:xfrm>
                        <a:off x="827584" y="5157192"/>
                        <a:ext cx="1130300"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Slide Number Placeholder 10"/>
          <p:cNvSpPr>
            <a:spLocks noGrp="1"/>
          </p:cNvSpPr>
          <p:nvPr>
            <p:ph type="sldNum" sz="quarter" idx="12"/>
          </p:nvPr>
        </p:nvSpPr>
        <p:spPr/>
        <p:txBody>
          <a:bodyPr/>
          <a:lstStyle/>
          <a:p>
            <a:fld id="{35362D2C-CD90-41AE-BDDB-783AC3C23E4C}" type="slidenum">
              <a:rPr lang="en-US" smtClean="0"/>
              <a:t>114</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This model can also be expressed as (composite specification)</a:t>
            </a:r>
          </a:p>
          <a:p>
            <a:endParaRPr lang="en-US" sz="1600" dirty="0"/>
          </a:p>
          <a:p>
            <a:endParaRPr lang="en-US" sz="1600" dirty="0" smtClean="0"/>
          </a:p>
          <a:p>
            <a:endParaRPr lang="en-US" sz="1600" dirty="0" smtClean="0"/>
          </a:p>
          <a:p>
            <a:r>
              <a:rPr lang="en-US" sz="1600" dirty="0" smtClean="0"/>
              <a:t>Assumptions</a:t>
            </a:r>
          </a:p>
          <a:p>
            <a:pPr lvl="1"/>
            <a:r>
              <a:rPr lang="en-US" sz="1600" dirty="0" smtClean="0"/>
              <a:t>                        The random effects for any pair of individuals j and j’ are uncorrelated</a:t>
            </a:r>
          </a:p>
          <a:p>
            <a:pPr lvl="1"/>
            <a:r>
              <a:rPr lang="en-US" sz="1600" dirty="0"/>
              <a:t> </a:t>
            </a:r>
            <a:r>
              <a:rPr lang="en-US" sz="1600" dirty="0" smtClean="0"/>
              <a:t>                       The residuals for any pair of occasions </a:t>
            </a:r>
            <a:r>
              <a:rPr lang="en-US" sz="1600" dirty="0" err="1" smtClean="0"/>
              <a:t>i</a:t>
            </a:r>
            <a:r>
              <a:rPr lang="en-US" sz="1600" dirty="0" smtClean="0"/>
              <a:t> and </a:t>
            </a:r>
            <a:r>
              <a:rPr lang="en-US" sz="1600" dirty="0" err="1" smtClean="0"/>
              <a:t>i</a:t>
            </a:r>
            <a:r>
              <a:rPr lang="en-US" sz="1600" dirty="0" smtClean="0"/>
              <a:t>’ are uncorrelated for (</a:t>
            </a:r>
            <a:r>
              <a:rPr lang="en-US" sz="1600" dirty="0" err="1" smtClean="0"/>
              <a:t>i</a:t>
            </a:r>
            <a:r>
              <a:rPr lang="en-US" sz="1600" dirty="0" smtClean="0"/>
              <a:t>) the same individuals (j = j’) and (ii) two different individuals (j =/= j’).</a:t>
            </a:r>
          </a:p>
          <a:p>
            <a:pPr lvl="1"/>
            <a:r>
              <a:rPr lang="en-US" sz="1600" dirty="0"/>
              <a:t> </a:t>
            </a:r>
            <a:r>
              <a:rPr lang="en-US" sz="1600" dirty="0" smtClean="0"/>
              <a:t>                       Random terms at different levels are uncorrelated, regardless of whether they refer to the same individual (j = j’).</a:t>
            </a:r>
          </a:p>
          <a:p>
            <a:pPr lvl="1"/>
            <a:endParaRPr lang="en-US" sz="1600" dirty="0" smtClean="0"/>
          </a:p>
          <a:p>
            <a:pPr lvl="1"/>
            <a:endParaRPr lang="en-US"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449304550"/>
              </p:ext>
            </p:extLst>
          </p:nvPr>
        </p:nvGraphicFramePr>
        <p:xfrm>
          <a:off x="1259632" y="2492896"/>
          <a:ext cx="1362075" cy="311150"/>
        </p:xfrm>
        <a:graphic>
          <a:graphicData uri="http://schemas.openxmlformats.org/presentationml/2006/ole">
            <mc:AlternateContent xmlns:mc="http://schemas.openxmlformats.org/markup-compatibility/2006">
              <mc:Choice xmlns:v="urn:schemas-microsoft-com:vml" Requires="v">
                <p:oleObj spid="_x0000_s123124" name="Equation" r:id="rId3" imgW="1041120" imgH="241200" progId="Equation.DSMT4">
                  <p:embed/>
                </p:oleObj>
              </mc:Choice>
              <mc:Fallback>
                <p:oleObj name="Equation" r:id="rId3" imgW="1041120" imgH="241200" progId="Equation.DSMT4">
                  <p:embed/>
                  <p:pic>
                    <p:nvPicPr>
                      <p:cNvPr id="0" name="Object 3"/>
                      <p:cNvPicPr>
                        <a:picLocks noChangeAspect="1" noChangeArrowheads="1"/>
                      </p:cNvPicPr>
                      <p:nvPr/>
                    </p:nvPicPr>
                    <p:blipFill>
                      <a:blip r:embed="rId4"/>
                      <a:srcRect/>
                      <a:stretch>
                        <a:fillRect/>
                      </a:stretch>
                    </p:blipFill>
                    <p:spPr bwMode="auto">
                      <a:xfrm>
                        <a:off x="1259632" y="2492896"/>
                        <a:ext cx="1362075"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383126813"/>
              </p:ext>
            </p:extLst>
          </p:nvPr>
        </p:nvGraphicFramePr>
        <p:xfrm>
          <a:off x="1300163" y="3068241"/>
          <a:ext cx="1277937" cy="311150"/>
        </p:xfrm>
        <a:graphic>
          <a:graphicData uri="http://schemas.openxmlformats.org/presentationml/2006/ole">
            <mc:AlternateContent xmlns:mc="http://schemas.openxmlformats.org/markup-compatibility/2006">
              <mc:Choice xmlns:v="urn:schemas-microsoft-com:vml" Requires="v">
                <p:oleObj spid="_x0000_s123125" name="Equation" r:id="rId5" imgW="977760" imgH="241200" progId="Equation.DSMT4">
                  <p:embed/>
                </p:oleObj>
              </mc:Choice>
              <mc:Fallback>
                <p:oleObj name="Equation" r:id="rId5" imgW="977760" imgH="241200" progId="Equation.DSMT4">
                  <p:embed/>
                  <p:pic>
                    <p:nvPicPr>
                      <p:cNvPr id="0" name="Object 3"/>
                      <p:cNvPicPr>
                        <a:picLocks noChangeAspect="1" noChangeArrowheads="1"/>
                      </p:cNvPicPr>
                      <p:nvPr/>
                    </p:nvPicPr>
                    <p:blipFill>
                      <a:blip r:embed="rId6"/>
                      <a:srcRect/>
                      <a:stretch>
                        <a:fillRect/>
                      </a:stretch>
                    </p:blipFill>
                    <p:spPr bwMode="auto">
                      <a:xfrm>
                        <a:off x="1300163" y="3068241"/>
                        <a:ext cx="127793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710760166"/>
              </p:ext>
            </p:extLst>
          </p:nvPr>
        </p:nvGraphicFramePr>
        <p:xfrm>
          <a:off x="1331640" y="3573016"/>
          <a:ext cx="1296144" cy="296089"/>
        </p:xfrm>
        <a:graphic>
          <a:graphicData uri="http://schemas.openxmlformats.org/presentationml/2006/ole">
            <mc:AlternateContent xmlns:mc="http://schemas.openxmlformats.org/markup-compatibility/2006">
              <mc:Choice xmlns:v="urn:schemas-microsoft-com:vml" Requires="v">
                <p:oleObj spid="_x0000_s123126" name="Equation" r:id="rId7" imgW="1041120" imgH="241200" progId="Equation.DSMT4">
                  <p:embed/>
                </p:oleObj>
              </mc:Choice>
              <mc:Fallback>
                <p:oleObj name="Equation" r:id="rId7" imgW="1041120" imgH="241200" progId="Equation.DSMT4">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1640" y="3573016"/>
                        <a:ext cx="1296144" cy="296089"/>
                      </a:xfrm>
                      <a:prstGeom prst="rect">
                        <a:avLst/>
                      </a:prstGeom>
                      <a:noFill/>
                      <a:ln>
                        <a:noFill/>
                      </a:ln>
                    </p:spPr>
                  </p:pic>
                </p:oleObj>
              </mc:Fallback>
            </mc:AlternateContent>
          </a:graphicData>
        </a:graphic>
      </p:graphicFrame>
      <p:sp>
        <p:nvSpPr>
          <p:cNvPr id="8" name="Slide Number Placeholder 7"/>
          <p:cNvSpPr>
            <a:spLocks noGrp="1"/>
          </p:cNvSpPr>
          <p:nvPr>
            <p:ph type="sldNum" sz="quarter" idx="12"/>
          </p:nvPr>
        </p:nvSpPr>
        <p:spPr/>
        <p:txBody>
          <a:bodyPr/>
          <a:lstStyle/>
          <a:p>
            <a:fld id="{35362D2C-CD90-41AE-BDDB-783AC3C23E4C}" type="slidenum">
              <a:rPr lang="en-US" smtClean="0"/>
              <a:t>115</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216780491"/>
              </p:ext>
            </p:extLst>
          </p:nvPr>
        </p:nvGraphicFramePr>
        <p:xfrm>
          <a:off x="899592" y="1484784"/>
          <a:ext cx="1893887" cy="309563"/>
        </p:xfrm>
        <a:graphic>
          <a:graphicData uri="http://schemas.openxmlformats.org/presentationml/2006/ole">
            <mc:AlternateContent xmlns:mc="http://schemas.openxmlformats.org/markup-compatibility/2006">
              <mc:Choice xmlns:v="urn:schemas-microsoft-com:vml" Requires="v">
                <p:oleObj spid="_x0000_s123127" name="Equation" r:id="rId9" imgW="1447560" imgH="241200" progId="Equation.DSMT4">
                  <p:embed/>
                </p:oleObj>
              </mc:Choice>
              <mc:Fallback>
                <p:oleObj name="Equation" r:id="rId9" imgW="1447560" imgH="241200" progId="Equation.DSMT4">
                  <p:embed/>
                  <p:pic>
                    <p:nvPicPr>
                      <p:cNvPr id="0" name="Object 3"/>
                      <p:cNvPicPr>
                        <a:picLocks noChangeAspect="1" noChangeArrowheads="1"/>
                      </p:cNvPicPr>
                      <p:nvPr/>
                    </p:nvPicPr>
                    <p:blipFill>
                      <a:blip r:embed="rId10"/>
                      <a:srcRect/>
                      <a:stretch>
                        <a:fillRect/>
                      </a:stretch>
                    </p:blipFill>
                    <p:spPr bwMode="auto">
                      <a:xfrm>
                        <a:off x="899592" y="1484784"/>
                        <a:ext cx="1893887"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124742"/>
            <a:ext cx="7200800" cy="4863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35362D2C-CD90-41AE-BDDB-783AC3C23E4C}" type="slidenum">
              <a:rPr lang="en-US" smtClean="0"/>
              <a:t>116</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What is the overall equation?</a:t>
            </a:r>
          </a:p>
          <a:p>
            <a:r>
              <a:rPr lang="en-US" sz="1600" dirty="0" smtClean="0"/>
              <a:t>Age is centered at 14, what does the fixed effect of intercept mean?</a:t>
            </a:r>
          </a:p>
          <a:p>
            <a:r>
              <a:rPr lang="en-US" sz="1600" dirty="0" smtClean="0"/>
              <a:t>What does the slope of age mean?</a:t>
            </a:r>
          </a:p>
          <a:p>
            <a:r>
              <a:rPr lang="en-US" sz="1600" dirty="0" smtClean="0"/>
              <a:t>What is the within and between individual variance at 14 years old?</a:t>
            </a:r>
          </a:p>
          <a:p>
            <a:r>
              <a:rPr lang="en-US" sz="1600" dirty="0" smtClean="0"/>
              <a:t>Calculate the variance partition coefficient and interpret it.</a:t>
            </a:r>
          </a:p>
          <a:p>
            <a:endParaRPr lang="en-US" sz="1600" dirty="0" smtClean="0"/>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117</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Does the rate of growth in alcohol use differ across adolescents?</a:t>
            </a:r>
          </a:p>
          <a:p>
            <a:r>
              <a:rPr lang="en-US" sz="1600" dirty="0" smtClean="0"/>
              <a:t>We now relax the restriction that all individuals have the same rate of growth by allowing the coefficient of age to vary across individuals.</a:t>
            </a:r>
          </a:p>
          <a:p>
            <a:r>
              <a:rPr lang="en-US" sz="1600" dirty="0" smtClean="0"/>
              <a:t>This type of random slope model is known as the unconditional growth model.</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118</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458632445"/>
              </p:ext>
            </p:extLst>
          </p:nvPr>
        </p:nvGraphicFramePr>
        <p:xfrm>
          <a:off x="395536" y="2348880"/>
          <a:ext cx="1611313" cy="944562"/>
        </p:xfrm>
        <a:graphic>
          <a:graphicData uri="http://schemas.openxmlformats.org/presentationml/2006/ole">
            <mc:AlternateContent xmlns:mc="http://schemas.openxmlformats.org/markup-compatibility/2006">
              <mc:Choice xmlns:v="urn:schemas-microsoft-com:vml" Requires="v">
                <p:oleObj spid="_x0000_s93338" name="Equation" r:id="rId3" imgW="1231560" imgH="736560" progId="Equation.DSMT4">
                  <p:embed/>
                </p:oleObj>
              </mc:Choice>
              <mc:Fallback>
                <p:oleObj name="Equation" r:id="rId3" imgW="1231560" imgH="736560" progId="Equation.DSMT4">
                  <p:embed/>
                  <p:pic>
                    <p:nvPicPr>
                      <p:cNvPr id="0" name="Object 3"/>
                      <p:cNvPicPr>
                        <a:picLocks noChangeAspect="1" noChangeArrowheads="1"/>
                      </p:cNvPicPr>
                      <p:nvPr/>
                    </p:nvPicPr>
                    <p:blipFill>
                      <a:blip r:embed="rId4"/>
                      <a:srcRect/>
                      <a:stretch>
                        <a:fillRect/>
                      </a:stretch>
                    </p:blipFill>
                    <p:spPr bwMode="auto">
                      <a:xfrm>
                        <a:off x="395536" y="2348880"/>
                        <a:ext cx="1611313"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93195"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7744" y="2276872"/>
            <a:ext cx="6411913" cy="401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The composite specification for this model is</a:t>
            </a:r>
          </a:p>
          <a:p>
            <a:endParaRPr lang="en-US" sz="1600" dirty="0"/>
          </a:p>
          <a:p>
            <a:r>
              <a:rPr lang="en-US" sz="1600" dirty="0" smtClean="0"/>
              <a:t>Likelihood ratio test indicates that the rate of growth varies significantly across individuals.</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119</a:t>
            </a:fld>
            <a:endParaRPr lang="en-US"/>
          </a:p>
        </p:txBody>
      </p:sp>
      <p:pic>
        <p:nvPicPr>
          <p:cNvPr id="952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419" y="2348880"/>
            <a:ext cx="5276850" cy="1419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Object 4"/>
          <p:cNvGraphicFramePr>
            <a:graphicFrameLocks noChangeAspect="1"/>
          </p:cNvGraphicFramePr>
          <p:nvPr>
            <p:extLst>
              <p:ext uri="{D42A27DB-BD31-4B8C-83A1-F6EECF244321}">
                <p14:modId xmlns:p14="http://schemas.microsoft.com/office/powerpoint/2010/main" val="4033074707"/>
              </p:ext>
            </p:extLst>
          </p:nvPr>
        </p:nvGraphicFramePr>
        <p:xfrm>
          <a:off x="865258" y="1340768"/>
          <a:ext cx="2425700" cy="309563"/>
        </p:xfrm>
        <a:graphic>
          <a:graphicData uri="http://schemas.openxmlformats.org/presentationml/2006/ole">
            <mc:AlternateContent xmlns:mc="http://schemas.openxmlformats.org/markup-compatibility/2006">
              <mc:Choice xmlns:v="urn:schemas-microsoft-com:vml" Requires="v">
                <p:oleObj spid="_x0000_s95370" name="Equation" r:id="rId4" imgW="1854000" imgH="241200" progId="Equation.DSMT4">
                  <p:embed/>
                </p:oleObj>
              </mc:Choice>
              <mc:Fallback>
                <p:oleObj name="Equation" r:id="rId4" imgW="1854000" imgH="241200" progId="Equation.DSMT4">
                  <p:embed/>
                  <p:pic>
                    <p:nvPicPr>
                      <p:cNvPr id="0" name="Object 4"/>
                      <p:cNvPicPr>
                        <a:picLocks noChangeAspect="1" noChangeArrowheads="1"/>
                      </p:cNvPicPr>
                      <p:nvPr/>
                    </p:nvPicPr>
                    <p:blipFill>
                      <a:blip r:embed="rId5"/>
                      <a:srcRect/>
                      <a:stretch>
                        <a:fillRect/>
                      </a:stretch>
                    </p:blipFill>
                    <p:spPr bwMode="auto">
                      <a:xfrm>
                        <a:off x="865258" y="1340768"/>
                        <a:ext cx="2425700"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Data with multilevel structure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Experimental design with intervention being at the higher level</a:t>
            </a:r>
            <a:endParaRPr lang="en-US" sz="1600" dirty="0"/>
          </a:p>
          <a:p>
            <a:pPr lvl="1"/>
            <a:r>
              <a:rPr lang="en-US" sz="1600" dirty="0" smtClean="0"/>
              <a:t>An evaluation of the introduction of a neighborhood watch scheme to reduce both crime and the fear of crime</a:t>
            </a:r>
          </a:p>
          <a:p>
            <a:pPr lvl="1"/>
            <a:r>
              <a:rPr lang="en-US" sz="1600" dirty="0" smtClean="0"/>
              <a:t>An assessment of a mass media campaign targeted at different areas</a:t>
            </a:r>
          </a:p>
          <a:p>
            <a:pPr lvl="1"/>
            <a:r>
              <a:rPr lang="en-US" sz="1600" dirty="0" smtClean="0"/>
              <a:t>An assessment of the effect of interactive whiteboard technology to a whole class on individual progress in learning.</a:t>
            </a:r>
            <a:endParaRPr lang="en-US" sz="1600" dirty="0"/>
          </a:p>
          <a:p>
            <a:r>
              <a:rPr lang="en-US" sz="1600" dirty="0" smtClean="0"/>
              <a:t>While these interventions aim at influencing individual </a:t>
            </a:r>
            <a:r>
              <a:rPr lang="en-US" sz="1600" dirty="0" err="1" smtClean="0"/>
              <a:t>behaviours</a:t>
            </a:r>
            <a:r>
              <a:rPr lang="en-US" sz="1600" dirty="0" smtClean="0"/>
              <a:t>, they are implemented at a community/ school level.</a:t>
            </a:r>
            <a:endParaRPr lang="en-US" sz="1600" dirty="0"/>
          </a:p>
          <a:p>
            <a:pPr marL="457200" lvl="1" indent="0">
              <a:buNone/>
            </a:pPr>
            <a:endParaRPr lang="en-US" sz="1200" dirty="0" smtClean="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8613" y="3231697"/>
            <a:ext cx="4655245" cy="348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12</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endParaRPr lang="en-US" sz="2600"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On average, the alcohol consumption at age 14 is 0.65 unit</a:t>
            </a:r>
          </a:p>
          <a:p>
            <a:r>
              <a:rPr lang="en-US" sz="1600" dirty="0" smtClean="0"/>
              <a:t>The corresponding 95% coverage interval is</a:t>
            </a:r>
          </a:p>
          <a:p>
            <a:r>
              <a:rPr lang="en-US" sz="1600" dirty="0" smtClean="0"/>
              <a:t>95% of the individual’s alcohol consumption at age 14 lies between -0.90 to 2.20</a:t>
            </a:r>
          </a:p>
          <a:p>
            <a:r>
              <a:rPr lang="en-US" sz="1600" dirty="0" smtClean="0"/>
              <a:t>On average, the rate of growth in alcohol use is 0.2707 unit per year </a:t>
            </a:r>
          </a:p>
          <a:p>
            <a:r>
              <a:rPr lang="en-US" sz="1600" dirty="0" smtClean="0"/>
              <a:t>The corresponding 95% coverage interval is</a:t>
            </a:r>
          </a:p>
          <a:p>
            <a:r>
              <a:rPr lang="en-US" sz="1600" dirty="0" smtClean="0"/>
              <a:t>95% of the individual’s rate of growth in alcohol use lies between -0.49 to 1.03 </a:t>
            </a:r>
          </a:p>
        </p:txBody>
      </p:sp>
      <p:sp>
        <p:nvSpPr>
          <p:cNvPr id="4" name="Slide Number Placeholder 3"/>
          <p:cNvSpPr>
            <a:spLocks noGrp="1"/>
          </p:cNvSpPr>
          <p:nvPr>
            <p:ph type="sldNum" sz="quarter" idx="12"/>
          </p:nvPr>
        </p:nvSpPr>
        <p:spPr/>
        <p:txBody>
          <a:bodyPr/>
          <a:lstStyle/>
          <a:p>
            <a:fld id="{35362D2C-CD90-41AE-BDDB-783AC3C23E4C}" type="slidenum">
              <a:rPr lang="en-US" smtClean="0"/>
              <a:t>120</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660737718"/>
              </p:ext>
            </p:extLst>
          </p:nvPr>
        </p:nvGraphicFramePr>
        <p:xfrm>
          <a:off x="4932041" y="1340769"/>
          <a:ext cx="3312368" cy="315532"/>
        </p:xfrm>
        <a:graphic>
          <a:graphicData uri="http://schemas.openxmlformats.org/presentationml/2006/ole">
            <mc:AlternateContent xmlns:mc="http://schemas.openxmlformats.org/markup-compatibility/2006">
              <mc:Choice xmlns:v="urn:schemas-microsoft-com:vml" Requires="v">
                <p:oleObj spid="_x0000_s104693" name="Equation" r:id="rId3" imgW="2361960" imgH="228600" progId="Equation.DSMT4">
                  <p:embed/>
                </p:oleObj>
              </mc:Choice>
              <mc:Fallback>
                <p:oleObj name="Equation" r:id="rId3" imgW="2361960" imgH="228600" progId="Equation.DSMT4">
                  <p:embed/>
                  <p:pic>
                    <p:nvPicPr>
                      <p:cNvPr id="0" name="Object 4"/>
                      <p:cNvPicPr>
                        <a:picLocks noChangeAspect="1" noChangeArrowheads="1"/>
                      </p:cNvPicPr>
                      <p:nvPr/>
                    </p:nvPicPr>
                    <p:blipFill>
                      <a:blip r:embed="rId4"/>
                      <a:srcRect/>
                      <a:stretch>
                        <a:fillRect/>
                      </a:stretch>
                    </p:blipFill>
                    <p:spPr bwMode="auto">
                      <a:xfrm>
                        <a:off x="4932041" y="1340769"/>
                        <a:ext cx="3312368" cy="315532"/>
                      </a:xfrm>
                      <a:prstGeom prst="rect">
                        <a:avLst/>
                      </a:prstGeom>
                      <a:noFill/>
                      <a:ln>
                        <a:noFill/>
                      </a:ln>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221945467"/>
              </p:ext>
            </p:extLst>
          </p:nvPr>
        </p:nvGraphicFramePr>
        <p:xfrm>
          <a:off x="4940300" y="2205038"/>
          <a:ext cx="3294063" cy="314325"/>
        </p:xfrm>
        <a:graphic>
          <a:graphicData uri="http://schemas.openxmlformats.org/presentationml/2006/ole">
            <mc:AlternateContent xmlns:mc="http://schemas.openxmlformats.org/markup-compatibility/2006">
              <mc:Choice xmlns:v="urn:schemas-microsoft-com:vml" Requires="v">
                <p:oleObj spid="_x0000_s104694" name="Equation" r:id="rId5" imgW="2349360" imgH="228600" progId="Equation.DSMT4">
                  <p:embed/>
                </p:oleObj>
              </mc:Choice>
              <mc:Fallback>
                <p:oleObj name="Equation" r:id="rId5" imgW="2349360" imgH="228600" progId="Equation.DSMT4">
                  <p:embed/>
                  <p:pic>
                    <p:nvPicPr>
                      <p:cNvPr id="0" name="Object 4"/>
                      <p:cNvPicPr>
                        <a:picLocks noChangeAspect="1" noChangeArrowheads="1"/>
                      </p:cNvPicPr>
                      <p:nvPr/>
                    </p:nvPicPr>
                    <p:blipFill>
                      <a:blip r:embed="rId6"/>
                      <a:srcRect/>
                      <a:stretch>
                        <a:fillRect/>
                      </a:stretch>
                    </p:blipFill>
                    <p:spPr bwMode="auto">
                      <a:xfrm>
                        <a:off x="4940300" y="2205038"/>
                        <a:ext cx="329406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Examining the predicted trajectories</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121</a:t>
            </a:fld>
            <a:endParaRPr lang="en-US"/>
          </a:p>
        </p:txBody>
      </p:sp>
      <p:pic>
        <p:nvPicPr>
          <p:cNvPr id="1003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844824"/>
            <a:ext cx="6071146" cy="4804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03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530499"/>
            <a:ext cx="6288087" cy="31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You can also plot a subset of the trajectories.</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122</a:t>
            </a:fld>
            <a:endParaRPr lang="en-US"/>
          </a:p>
        </p:txBody>
      </p:sp>
      <p:pic>
        <p:nvPicPr>
          <p:cNvPr id="1013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637184"/>
            <a:ext cx="6126163"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138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328" y="1988840"/>
            <a:ext cx="5654642" cy="4474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We can use the equation</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to calculate the between-individual variance at different age.</a:t>
            </a:r>
          </a:p>
          <a:p>
            <a:r>
              <a:rPr lang="en-US" sz="1600" dirty="0" smtClean="0"/>
              <a:t>Need to use the </a:t>
            </a:r>
            <a:r>
              <a:rPr lang="en-US" sz="1600" dirty="0" err="1" smtClean="0"/>
              <a:t>VarCorr</a:t>
            </a:r>
            <a:r>
              <a:rPr lang="en-US" sz="1600" dirty="0" smtClean="0"/>
              <a:t>() function to obtain the covariance of the intercept and slope. </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123</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883142072"/>
              </p:ext>
            </p:extLst>
          </p:nvPr>
        </p:nvGraphicFramePr>
        <p:xfrm>
          <a:off x="899592" y="1412776"/>
          <a:ext cx="3479056" cy="383946"/>
        </p:xfrm>
        <a:graphic>
          <a:graphicData uri="http://schemas.openxmlformats.org/presentationml/2006/ole">
            <mc:AlternateContent xmlns:mc="http://schemas.openxmlformats.org/markup-compatibility/2006">
              <mc:Choice xmlns:v="urn:schemas-microsoft-com:vml" Requires="v">
                <p:oleObj spid="_x0000_s102536" name="Equation" r:id="rId3" imgW="2273040" imgH="253800" progId="Equation.DSMT4">
                  <p:embed/>
                </p:oleObj>
              </mc:Choice>
              <mc:Fallback>
                <p:oleObj name="Equation" r:id="rId3" imgW="2273040" imgH="253800" progId="Equation.DSMT4">
                  <p:embed/>
                  <p:pic>
                    <p:nvPicPr>
                      <p:cNvPr id="0" name="Object 3"/>
                      <p:cNvPicPr>
                        <a:picLocks noChangeAspect="1" noChangeArrowheads="1"/>
                      </p:cNvPicPr>
                      <p:nvPr/>
                    </p:nvPicPr>
                    <p:blipFill>
                      <a:blip r:embed="rId4"/>
                      <a:srcRect/>
                      <a:stretch>
                        <a:fillRect/>
                      </a:stretch>
                    </p:blipFill>
                    <p:spPr bwMode="auto">
                      <a:xfrm>
                        <a:off x="899592" y="1412776"/>
                        <a:ext cx="3479056" cy="383946"/>
                      </a:xfrm>
                      <a:prstGeom prst="rect">
                        <a:avLst/>
                      </a:prstGeom>
                      <a:noFill/>
                      <a:ln>
                        <a:noFill/>
                      </a:ln>
                    </p:spPr>
                  </p:pic>
                </p:oleObj>
              </mc:Fallback>
            </mc:AlternateContent>
          </a:graphicData>
        </a:graphic>
      </p:graphicFrame>
      <p:pic>
        <p:nvPicPr>
          <p:cNvPr id="10240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584" y="2780928"/>
            <a:ext cx="2705100" cy="188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3320401479"/>
              </p:ext>
            </p:extLst>
          </p:nvPr>
        </p:nvGraphicFramePr>
        <p:xfrm>
          <a:off x="827584" y="5157193"/>
          <a:ext cx="4968552" cy="814073"/>
        </p:xfrm>
        <a:graphic>
          <a:graphicData uri="http://schemas.openxmlformats.org/drawingml/2006/table">
            <a:tbl>
              <a:tblPr>
                <a:tableStyleId>{5C22544A-7EE6-4342-B048-85BDC9FD1C3A}</a:tableStyleId>
              </a:tblPr>
              <a:tblGrid>
                <a:gridCol w="813036"/>
                <a:gridCol w="813036"/>
                <a:gridCol w="3342480"/>
              </a:tblGrid>
              <a:tr h="137071">
                <a:tc>
                  <a:txBody>
                    <a:bodyPr/>
                    <a:lstStyle/>
                    <a:p>
                      <a:pPr algn="l" fontAlgn="b"/>
                      <a:r>
                        <a:rPr lang="en-US" sz="1200" b="1" u="none" strike="noStrike" dirty="0">
                          <a:effectLst/>
                        </a:rPr>
                        <a:t>age_14</a:t>
                      </a:r>
                      <a:endParaRPr lang="en-US" sz="1200" b="1" i="0" u="none" strike="noStrike" dirty="0">
                        <a:solidFill>
                          <a:srgbClr val="000000"/>
                        </a:solidFill>
                        <a:effectLst/>
                        <a:latin typeface="Times New Roman"/>
                      </a:endParaRPr>
                    </a:p>
                  </a:txBody>
                  <a:tcPr marL="9525" marR="9525" marT="9525" marB="0" anchor="b"/>
                </a:tc>
                <a:tc>
                  <a:txBody>
                    <a:bodyPr/>
                    <a:lstStyle/>
                    <a:p>
                      <a:pPr algn="l" fontAlgn="b"/>
                      <a:r>
                        <a:rPr lang="en-US" sz="1200" b="1" u="none" strike="noStrike">
                          <a:effectLst/>
                        </a:rPr>
                        <a:t>Age</a:t>
                      </a:r>
                      <a:endParaRPr lang="en-US" sz="1200" b="1" i="0" u="none" strike="noStrike">
                        <a:solidFill>
                          <a:srgbClr val="000000"/>
                        </a:solidFill>
                        <a:effectLst/>
                        <a:latin typeface="Times New Roman"/>
                      </a:endParaRPr>
                    </a:p>
                  </a:txBody>
                  <a:tcPr marL="9525" marR="9525" marT="9525" marB="0" anchor="b"/>
                </a:tc>
                <a:tc>
                  <a:txBody>
                    <a:bodyPr/>
                    <a:lstStyle/>
                    <a:p>
                      <a:pPr algn="l" fontAlgn="b"/>
                      <a:r>
                        <a:rPr lang="en-US" sz="1200" b="1" u="none" strike="noStrike" dirty="0">
                          <a:effectLst/>
                        </a:rPr>
                        <a:t>Variance</a:t>
                      </a:r>
                      <a:endParaRPr lang="en-US" sz="1200" b="1" i="0" u="none" strike="noStrike" dirty="0">
                        <a:solidFill>
                          <a:srgbClr val="000000"/>
                        </a:solidFill>
                        <a:effectLst/>
                        <a:latin typeface="Times New Roman"/>
                      </a:endParaRPr>
                    </a:p>
                  </a:txBody>
                  <a:tcPr marL="9525" marR="9525" marT="9525" marB="0" anchor="b"/>
                </a:tc>
              </a:tr>
              <a:tr h="137071">
                <a:tc>
                  <a:txBody>
                    <a:bodyPr/>
                    <a:lstStyle/>
                    <a:p>
                      <a:pPr algn="l" fontAlgn="b"/>
                      <a:r>
                        <a:rPr lang="en-US" sz="1200" u="none" strike="noStrike">
                          <a:effectLst/>
                        </a:rPr>
                        <a:t>0</a:t>
                      </a:r>
                      <a:endParaRPr lang="en-US" sz="1200" b="0" i="0" u="none" strike="noStrike">
                        <a:solidFill>
                          <a:srgbClr val="000000"/>
                        </a:solidFill>
                        <a:effectLst/>
                        <a:latin typeface="Times New Roman"/>
                      </a:endParaRPr>
                    </a:p>
                  </a:txBody>
                  <a:tcPr marL="9525" marR="9525" marT="9525" marB="0" anchor="b"/>
                </a:tc>
                <a:tc>
                  <a:txBody>
                    <a:bodyPr/>
                    <a:lstStyle/>
                    <a:p>
                      <a:pPr algn="l" fontAlgn="b"/>
                      <a:r>
                        <a:rPr lang="en-US" sz="1200" u="none" strike="noStrike">
                          <a:effectLst/>
                        </a:rPr>
                        <a:t>14</a:t>
                      </a:r>
                      <a:endParaRPr lang="en-US" sz="1200" b="0" i="0" u="none" strike="noStrike">
                        <a:solidFill>
                          <a:srgbClr val="000000"/>
                        </a:solidFill>
                        <a:effectLst/>
                        <a:latin typeface="Times New Roman"/>
                      </a:endParaRPr>
                    </a:p>
                  </a:txBody>
                  <a:tcPr marL="9525" marR="9525" marT="9525" marB="0" anchor="b"/>
                </a:tc>
                <a:tc>
                  <a:txBody>
                    <a:bodyPr/>
                    <a:lstStyle/>
                    <a:p>
                      <a:pPr algn="l" fontAlgn="b"/>
                      <a:r>
                        <a:rPr lang="en-US" sz="1200" u="none" strike="noStrike">
                          <a:effectLst/>
                        </a:rPr>
                        <a:t>0.6244</a:t>
                      </a:r>
                      <a:endParaRPr lang="en-US" sz="1200" b="0" i="0" u="none" strike="noStrike">
                        <a:solidFill>
                          <a:srgbClr val="000000"/>
                        </a:solidFill>
                        <a:effectLst/>
                        <a:latin typeface="Times New Roman"/>
                      </a:endParaRPr>
                    </a:p>
                  </a:txBody>
                  <a:tcPr marL="9525" marR="9525" marT="9525" marB="0" anchor="b"/>
                </a:tc>
              </a:tr>
              <a:tr h="137071">
                <a:tc>
                  <a:txBody>
                    <a:bodyPr/>
                    <a:lstStyle/>
                    <a:p>
                      <a:pPr algn="l" fontAlgn="b"/>
                      <a:r>
                        <a:rPr lang="en-US" sz="1200" u="none" strike="noStrike">
                          <a:effectLst/>
                        </a:rPr>
                        <a:t>1</a:t>
                      </a:r>
                      <a:endParaRPr lang="en-US" sz="1200" b="0" i="0" u="none" strike="noStrike">
                        <a:solidFill>
                          <a:srgbClr val="000000"/>
                        </a:solidFill>
                        <a:effectLst/>
                        <a:latin typeface="Times New Roman"/>
                      </a:endParaRPr>
                    </a:p>
                  </a:txBody>
                  <a:tcPr marL="9525" marR="9525" marT="9525" marB="0" anchor="b"/>
                </a:tc>
                <a:tc>
                  <a:txBody>
                    <a:bodyPr/>
                    <a:lstStyle/>
                    <a:p>
                      <a:pPr algn="l" fontAlgn="b"/>
                      <a:r>
                        <a:rPr lang="en-US" sz="1200" u="none" strike="noStrike">
                          <a:effectLst/>
                        </a:rPr>
                        <a:t>15</a:t>
                      </a:r>
                      <a:endParaRPr lang="en-US" sz="1200" b="0" i="0" u="none" strike="noStrike">
                        <a:solidFill>
                          <a:srgbClr val="000000"/>
                        </a:solidFill>
                        <a:effectLst/>
                        <a:latin typeface="Times New Roman"/>
                      </a:endParaRPr>
                    </a:p>
                  </a:txBody>
                  <a:tcPr marL="9525" marR="9525" marT="9525" marB="0" anchor="b"/>
                </a:tc>
                <a:tc>
                  <a:txBody>
                    <a:bodyPr/>
                    <a:lstStyle/>
                    <a:p>
                      <a:pPr algn="l" fontAlgn="b"/>
                      <a:r>
                        <a:rPr lang="en-US" sz="1200" u="none" strike="noStrike">
                          <a:effectLst/>
                        </a:rPr>
                        <a:t>0.6244+2*(-0.0684)+0.1512 = 0.6388</a:t>
                      </a:r>
                      <a:endParaRPr lang="en-US" sz="1200" b="0" i="0" u="none" strike="noStrike">
                        <a:solidFill>
                          <a:srgbClr val="000000"/>
                        </a:solidFill>
                        <a:effectLst/>
                        <a:latin typeface="Times New Roman"/>
                      </a:endParaRPr>
                    </a:p>
                  </a:txBody>
                  <a:tcPr marL="9525" marR="9525" marT="9525" marB="0" anchor="b"/>
                </a:tc>
              </a:tr>
              <a:tr h="236858">
                <a:tc>
                  <a:txBody>
                    <a:bodyPr/>
                    <a:lstStyle/>
                    <a:p>
                      <a:pPr algn="l" fontAlgn="b"/>
                      <a:r>
                        <a:rPr lang="en-US" sz="1200" u="none" strike="noStrike">
                          <a:effectLst/>
                        </a:rPr>
                        <a:t>2</a:t>
                      </a:r>
                      <a:endParaRPr lang="en-US" sz="1200" b="0" i="0" u="none" strike="noStrike">
                        <a:solidFill>
                          <a:srgbClr val="000000"/>
                        </a:solidFill>
                        <a:effectLst/>
                        <a:latin typeface="Times New Roman"/>
                      </a:endParaRPr>
                    </a:p>
                  </a:txBody>
                  <a:tcPr marL="9525" marR="9525" marT="9525" marB="0" anchor="b"/>
                </a:tc>
                <a:tc>
                  <a:txBody>
                    <a:bodyPr/>
                    <a:lstStyle/>
                    <a:p>
                      <a:pPr algn="l" fontAlgn="b"/>
                      <a:r>
                        <a:rPr lang="en-US" sz="1200" u="none" strike="noStrike">
                          <a:effectLst/>
                        </a:rPr>
                        <a:t>16</a:t>
                      </a:r>
                      <a:endParaRPr lang="en-US" sz="1200" b="0" i="0" u="none" strike="noStrike">
                        <a:solidFill>
                          <a:srgbClr val="000000"/>
                        </a:solidFill>
                        <a:effectLst/>
                        <a:latin typeface="Times New Roman"/>
                      </a:endParaRPr>
                    </a:p>
                  </a:txBody>
                  <a:tcPr marL="9525" marR="9525" marT="9525" marB="0" anchor="b"/>
                </a:tc>
                <a:tc>
                  <a:txBody>
                    <a:bodyPr/>
                    <a:lstStyle/>
                    <a:p>
                      <a:pPr algn="l" fontAlgn="b"/>
                      <a:r>
                        <a:rPr lang="en-US" sz="1200" u="none" strike="noStrike" dirty="0">
                          <a:effectLst/>
                        </a:rPr>
                        <a:t>0.6244+2*(-0.0684)*</a:t>
                      </a:r>
                      <a:r>
                        <a:rPr lang="en-US" sz="1200" u="none" strike="noStrike" dirty="0" smtClean="0">
                          <a:effectLst/>
                        </a:rPr>
                        <a:t>2+0.1512*2</a:t>
                      </a:r>
                      <a:r>
                        <a:rPr lang="en-US" sz="1200" u="none" strike="noStrike" baseline="30000" dirty="0" smtClean="0">
                          <a:effectLst/>
                        </a:rPr>
                        <a:t>2</a:t>
                      </a:r>
                      <a:r>
                        <a:rPr lang="en-US" sz="1200" u="none" strike="noStrike" dirty="0" smtClean="0">
                          <a:effectLst/>
                        </a:rPr>
                        <a:t> </a:t>
                      </a:r>
                      <a:r>
                        <a:rPr lang="en-US" sz="1200" u="none" strike="noStrike" dirty="0">
                          <a:effectLst/>
                        </a:rPr>
                        <a:t>= 0.6532</a:t>
                      </a:r>
                      <a:endParaRPr lang="en-US" sz="1200" b="0" i="0" u="none" strike="noStrike" dirty="0">
                        <a:solidFill>
                          <a:srgbClr val="000000"/>
                        </a:solidFill>
                        <a:effectLst/>
                        <a:latin typeface="Times New Roman"/>
                      </a:endParaRPr>
                    </a:p>
                  </a:txBody>
                  <a:tcPr marL="9525" marR="9525" marT="9525" marB="0" anchor="b"/>
                </a:tc>
              </a:tr>
            </a:tbl>
          </a:graphicData>
        </a:graphic>
      </p:graphicFrame>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We can plot the relationship between age and between-individual variance. </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124</a:t>
            </a:fld>
            <a:endParaRPr lang="en-US"/>
          </a:p>
        </p:txBody>
      </p:sp>
      <p:pic>
        <p:nvPicPr>
          <p:cNvPr id="1034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412776"/>
            <a:ext cx="5897563"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2276872"/>
            <a:ext cx="3898702" cy="3887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We can also plot the individuals slope     with individual intercepts</a:t>
            </a:r>
          </a:p>
          <a:p>
            <a:r>
              <a:rPr lang="en-US" sz="1600" dirty="0" smtClean="0"/>
              <a:t>Need to use the </a:t>
            </a:r>
            <a:r>
              <a:rPr lang="en-US" sz="1600" dirty="0" err="1" smtClean="0"/>
              <a:t>ranef</a:t>
            </a:r>
            <a:r>
              <a:rPr lang="en-US" sz="1600" dirty="0" smtClean="0"/>
              <a:t>() function to extract the random effects.</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125</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074052336"/>
              </p:ext>
            </p:extLst>
          </p:nvPr>
        </p:nvGraphicFramePr>
        <p:xfrm>
          <a:off x="4265613" y="1052513"/>
          <a:ext cx="311150" cy="363537"/>
        </p:xfrm>
        <a:graphic>
          <a:graphicData uri="http://schemas.openxmlformats.org/presentationml/2006/ole">
            <mc:AlternateContent xmlns:mc="http://schemas.openxmlformats.org/markup-compatibility/2006">
              <mc:Choice xmlns:v="urn:schemas-microsoft-com:vml" Requires="v">
                <p:oleObj spid="_x0000_s106737" name="Equation" r:id="rId3" imgW="203040" imgH="241200" progId="Equation.DSMT4">
                  <p:embed/>
                </p:oleObj>
              </mc:Choice>
              <mc:Fallback>
                <p:oleObj name="Equation" r:id="rId3" imgW="203040" imgH="241200" progId="Equation.DSMT4">
                  <p:embed/>
                  <p:pic>
                    <p:nvPicPr>
                      <p:cNvPr id="0" name="Object 3"/>
                      <p:cNvPicPr>
                        <a:picLocks noChangeAspect="1" noChangeArrowheads="1"/>
                      </p:cNvPicPr>
                      <p:nvPr/>
                    </p:nvPicPr>
                    <p:blipFill>
                      <a:blip r:embed="rId4"/>
                      <a:srcRect/>
                      <a:stretch>
                        <a:fillRect/>
                      </a:stretch>
                    </p:blipFill>
                    <p:spPr bwMode="auto">
                      <a:xfrm>
                        <a:off x="4265613" y="1052513"/>
                        <a:ext cx="31115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527916084"/>
              </p:ext>
            </p:extLst>
          </p:nvPr>
        </p:nvGraphicFramePr>
        <p:xfrm>
          <a:off x="6775450" y="1052513"/>
          <a:ext cx="331788" cy="363537"/>
        </p:xfrm>
        <a:graphic>
          <a:graphicData uri="http://schemas.openxmlformats.org/presentationml/2006/ole">
            <mc:AlternateContent xmlns:mc="http://schemas.openxmlformats.org/markup-compatibility/2006">
              <mc:Choice xmlns:v="urn:schemas-microsoft-com:vml" Requires="v">
                <p:oleObj spid="_x0000_s106738" name="Equation" r:id="rId5" imgW="215640" imgH="241200" progId="Equation.DSMT4">
                  <p:embed/>
                </p:oleObj>
              </mc:Choice>
              <mc:Fallback>
                <p:oleObj name="Equation" r:id="rId5" imgW="215640" imgH="241200" progId="Equation.DSMT4">
                  <p:embed/>
                  <p:pic>
                    <p:nvPicPr>
                      <p:cNvPr id="0" name="Object 4"/>
                      <p:cNvPicPr>
                        <a:picLocks noChangeAspect="1" noChangeArrowheads="1"/>
                      </p:cNvPicPr>
                      <p:nvPr/>
                    </p:nvPicPr>
                    <p:blipFill>
                      <a:blip r:embed="rId6"/>
                      <a:srcRect/>
                      <a:stretch>
                        <a:fillRect/>
                      </a:stretch>
                    </p:blipFill>
                    <p:spPr bwMode="auto">
                      <a:xfrm>
                        <a:off x="6775450" y="1052513"/>
                        <a:ext cx="331788"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06508"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9552" y="1700808"/>
            <a:ext cx="5678868"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6510"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7904" y="2132856"/>
            <a:ext cx="3695700" cy="394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126</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US" sz="2600" dirty="0" smtClean="0"/>
              <a:t>Exercise</a:t>
            </a:r>
            <a:endParaRPr lang="en-US" sz="2600"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Data is from the Stress and Health Study of British civil </a:t>
            </a:r>
            <a:r>
              <a:rPr lang="en-US" sz="1600" dirty="0"/>
              <a:t>servants (</a:t>
            </a:r>
            <a:r>
              <a:rPr lang="en-US" sz="1600" dirty="0" smtClean="0"/>
              <a:t>phf.csv)</a:t>
            </a:r>
            <a:endParaRPr lang="en-US" sz="1600" dirty="0" smtClean="0"/>
          </a:p>
          <a:p>
            <a:r>
              <a:rPr lang="en-US" sz="1600" dirty="0" smtClean="0"/>
              <a:t>Data description</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127</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151920830"/>
              </p:ext>
            </p:extLst>
          </p:nvPr>
        </p:nvGraphicFramePr>
        <p:xfrm>
          <a:off x="827584" y="1916832"/>
          <a:ext cx="7272808" cy="2489200"/>
        </p:xfrm>
        <a:graphic>
          <a:graphicData uri="http://schemas.openxmlformats.org/drawingml/2006/table">
            <a:tbl>
              <a:tblPr firstRow="1" bandRow="1">
                <a:tableStyleId>{5C22544A-7EE6-4342-B048-85BDC9FD1C3A}</a:tableStyleId>
              </a:tblPr>
              <a:tblGrid>
                <a:gridCol w="2016224"/>
                <a:gridCol w="5256584"/>
              </a:tblGrid>
              <a:tr h="365759">
                <a:tc>
                  <a:txBody>
                    <a:bodyPr/>
                    <a:lstStyle/>
                    <a:p>
                      <a:r>
                        <a:rPr lang="en-US" dirty="0" smtClean="0"/>
                        <a:t>Variable</a:t>
                      </a:r>
                      <a:endParaRPr lang="en-US" dirty="0"/>
                    </a:p>
                  </a:txBody>
                  <a:tcPr/>
                </a:tc>
                <a:tc>
                  <a:txBody>
                    <a:bodyPr/>
                    <a:lstStyle/>
                    <a:p>
                      <a:r>
                        <a:rPr lang="en-US" dirty="0" smtClean="0"/>
                        <a:t>Description and code</a:t>
                      </a:r>
                      <a:endParaRPr lang="en-US" dirty="0"/>
                    </a:p>
                  </a:txBody>
                  <a:tcPr/>
                </a:tc>
              </a:tr>
              <a:tr h="370840">
                <a:tc>
                  <a:txBody>
                    <a:bodyPr/>
                    <a:lstStyle/>
                    <a:p>
                      <a:r>
                        <a:rPr lang="en-US" dirty="0" smtClean="0"/>
                        <a:t>id</a:t>
                      </a:r>
                      <a:endParaRPr lang="en-US" dirty="0"/>
                    </a:p>
                  </a:txBody>
                  <a:tcPr/>
                </a:tc>
                <a:tc>
                  <a:txBody>
                    <a:bodyPr/>
                    <a:lstStyle/>
                    <a:p>
                      <a:r>
                        <a:rPr lang="en-US" dirty="0" smtClean="0"/>
                        <a:t>Individual identifier (coded 1,</a:t>
                      </a:r>
                      <a:r>
                        <a:rPr lang="en-US" baseline="0" dirty="0" smtClean="0"/>
                        <a:t> 2, …, 8815)</a:t>
                      </a:r>
                      <a:endParaRPr lang="en-US" dirty="0"/>
                    </a:p>
                  </a:txBody>
                  <a:tcPr/>
                </a:tc>
              </a:tr>
              <a:tr h="370840">
                <a:tc>
                  <a:txBody>
                    <a:bodyPr/>
                    <a:lstStyle/>
                    <a:p>
                      <a:r>
                        <a:rPr lang="en-US" dirty="0" smtClean="0"/>
                        <a:t>female</a:t>
                      </a:r>
                      <a:endParaRPr lang="en-US" dirty="0"/>
                    </a:p>
                  </a:txBody>
                  <a:tcPr/>
                </a:tc>
                <a:tc>
                  <a:txBody>
                    <a:bodyPr/>
                    <a:lstStyle/>
                    <a:p>
                      <a:r>
                        <a:rPr lang="en-US" dirty="0" smtClean="0"/>
                        <a:t>Gender (1 =</a:t>
                      </a:r>
                      <a:r>
                        <a:rPr lang="en-US" baseline="0" dirty="0" smtClean="0"/>
                        <a:t> female, 0 = male)</a:t>
                      </a:r>
                      <a:endParaRPr lang="en-US" dirty="0"/>
                    </a:p>
                  </a:txBody>
                  <a:tcPr/>
                </a:tc>
              </a:tr>
              <a:tr h="370840">
                <a:tc>
                  <a:txBody>
                    <a:bodyPr/>
                    <a:lstStyle/>
                    <a:p>
                      <a:r>
                        <a:rPr lang="en-US" dirty="0" smtClean="0"/>
                        <a:t>Grade</a:t>
                      </a:r>
                      <a:endParaRPr lang="en-US" dirty="0"/>
                    </a:p>
                  </a:txBody>
                  <a:tcPr/>
                </a:tc>
                <a:tc>
                  <a:txBody>
                    <a:bodyPr/>
                    <a:lstStyle/>
                    <a:p>
                      <a:r>
                        <a:rPr lang="en-US" dirty="0" smtClean="0"/>
                        <a:t>Employment grade at baseline (1=high, 2=intermediate,</a:t>
                      </a:r>
                      <a:r>
                        <a:rPr lang="en-US" baseline="0" dirty="0" smtClean="0"/>
                        <a:t> 3=low)</a:t>
                      </a:r>
                      <a:endParaRPr lang="en-US" dirty="0"/>
                    </a:p>
                  </a:txBody>
                  <a:tcPr/>
                </a:tc>
              </a:tr>
              <a:tr h="370840">
                <a:tc>
                  <a:txBody>
                    <a:bodyPr/>
                    <a:lstStyle/>
                    <a:p>
                      <a:r>
                        <a:rPr lang="en-US" dirty="0" smtClean="0"/>
                        <a:t>age</a:t>
                      </a:r>
                      <a:endParaRPr lang="en-US" dirty="0"/>
                    </a:p>
                  </a:txBody>
                  <a:tcPr/>
                </a:tc>
                <a:tc>
                  <a:txBody>
                    <a:bodyPr/>
                    <a:lstStyle/>
                    <a:p>
                      <a:r>
                        <a:rPr lang="en-US" dirty="0" smtClean="0"/>
                        <a:t>Age at the baseline</a:t>
                      </a:r>
                      <a:r>
                        <a:rPr lang="en-US" baseline="0" dirty="0" smtClean="0"/>
                        <a:t> assessment</a:t>
                      </a:r>
                      <a:endParaRPr lang="en-US" dirty="0"/>
                    </a:p>
                  </a:txBody>
                  <a:tcPr/>
                </a:tc>
              </a:tr>
              <a:tr h="370840">
                <a:tc>
                  <a:txBody>
                    <a:bodyPr/>
                    <a:lstStyle/>
                    <a:p>
                      <a:r>
                        <a:rPr lang="en-US" dirty="0" err="1" smtClean="0"/>
                        <a:t>phf</a:t>
                      </a:r>
                      <a:endParaRPr lang="en-US" dirty="0"/>
                    </a:p>
                  </a:txBody>
                  <a:tcPr/>
                </a:tc>
                <a:tc>
                  <a:txBody>
                    <a:bodyPr/>
                    <a:lstStyle/>
                    <a:p>
                      <a:r>
                        <a:rPr lang="en-US" dirty="0" smtClean="0"/>
                        <a:t>Physical health functioning</a:t>
                      </a:r>
                      <a:endParaRPr lang="en-US" dirty="0"/>
                    </a:p>
                  </a:txBody>
                  <a:tcPr/>
                </a:tc>
              </a:tr>
            </a:tbl>
          </a:graphicData>
        </a:graphic>
      </p:graphicFrame>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lnSpcReduction="10000"/>
          </a:bodyPr>
          <a:lstStyle/>
          <a:p>
            <a:r>
              <a:rPr lang="en-US" sz="1600" dirty="0" smtClean="0"/>
              <a:t>Generate the descriptive statistics of the data – e.g. What are the means and standard deviation of the key variables of interest (e.g. age, physical functioning, </a:t>
            </a:r>
            <a:r>
              <a:rPr lang="en-US" sz="1600" dirty="0" err="1" smtClean="0"/>
              <a:t>etc</a:t>
            </a:r>
            <a:r>
              <a:rPr lang="en-US" sz="1600" dirty="0" smtClean="0"/>
              <a:t>)?</a:t>
            </a:r>
          </a:p>
          <a:p>
            <a:r>
              <a:rPr lang="en-US" sz="1600" dirty="0" smtClean="0"/>
              <a:t>Select a few participants from the data and </a:t>
            </a:r>
            <a:r>
              <a:rPr lang="en-US" sz="1600" dirty="0" err="1" smtClean="0"/>
              <a:t>visualise</a:t>
            </a:r>
            <a:r>
              <a:rPr lang="en-US" sz="1600" dirty="0" smtClean="0"/>
              <a:t> their trajectories of change. What is your initial impression about the change in physical functioning over time?</a:t>
            </a:r>
          </a:p>
          <a:p>
            <a:r>
              <a:rPr lang="en-US" sz="1600" dirty="0" smtClean="0"/>
              <a:t>Fit a random intercept model and a random slope model (unconditional growth model) to answer the following question. It is recommended that you centered the age variable at an appropriate age.</a:t>
            </a:r>
          </a:p>
          <a:p>
            <a:r>
              <a:rPr lang="en-US" sz="1600" dirty="0" smtClean="0"/>
              <a:t>Write down the equation for the random slope model using the multilevel specification and the composite specification.</a:t>
            </a:r>
          </a:p>
          <a:p>
            <a:r>
              <a:rPr lang="en-US" sz="1600" dirty="0" smtClean="0"/>
              <a:t>Does physical functioning change over time? If yes, in what way?</a:t>
            </a:r>
          </a:p>
          <a:p>
            <a:r>
              <a:rPr lang="en-US" sz="1600" dirty="0" smtClean="0"/>
              <a:t>Does the rate of change differ cross individual? </a:t>
            </a:r>
          </a:p>
          <a:p>
            <a:r>
              <a:rPr lang="en-US" sz="1600" dirty="0" smtClean="0"/>
              <a:t>Calculate the 95% coverage interval for the rate of change.</a:t>
            </a:r>
          </a:p>
          <a:p>
            <a:r>
              <a:rPr lang="en-US" sz="1600" dirty="0" smtClean="0"/>
              <a:t>Interpret the intercept of your unconditional growth model, and calculate the 95% coverage interval.</a:t>
            </a:r>
          </a:p>
          <a:p>
            <a:r>
              <a:rPr lang="en-US" sz="1600" dirty="0" smtClean="0"/>
              <a:t>Select a subset of participants and plot their predicted trajectories.</a:t>
            </a:r>
          </a:p>
          <a:p>
            <a:r>
              <a:rPr lang="en-US" sz="1600" dirty="0" smtClean="0"/>
              <a:t>How does the between-individual variances change across time? Plot an appropriate graph to describe the relationship.</a:t>
            </a:r>
          </a:p>
          <a:p>
            <a:r>
              <a:rPr lang="en-US" sz="1600" dirty="0" smtClean="0"/>
              <a:t>What is the relationship between the random intercepts and random slopes? Plot an appropriate graph to describe the relationship.</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128</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129</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Data with multilevel structure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Repeated measures within individuals</a:t>
            </a:r>
          </a:p>
          <a:p>
            <a:pPr lvl="1"/>
            <a:r>
              <a:rPr lang="en-US" sz="1600" dirty="0" smtClean="0"/>
              <a:t>What are the extent and nature of variation between individuals in their patterns of growth?</a:t>
            </a:r>
          </a:p>
          <a:p>
            <a:pPr lvl="1"/>
            <a:endParaRPr lang="en-US" sz="16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204864"/>
            <a:ext cx="8156460" cy="2813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13</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How do being a child of alcoholic and having drinking peers at age 14 influence adolescents’ alcohol use?</a:t>
            </a:r>
          </a:p>
          <a:p>
            <a:r>
              <a:rPr lang="en-US" sz="1600" dirty="0" smtClean="0"/>
              <a:t>Adding explanatory variables into the model</a:t>
            </a:r>
          </a:p>
          <a:p>
            <a:pPr lvl="1"/>
            <a:r>
              <a:rPr lang="en-US" sz="1200" dirty="0" smtClean="0"/>
              <a:t>Level 1 model</a:t>
            </a:r>
          </a:p>
          <a:p>
            <a:pPr lvl="1"/>
            <a:endParaRPr lang="en-US" sz="1200" dirty="0"/>
          </a:p>
          <a:p>
            <a:pPr lvl="1"/>
            <a:endParaRPr lang="en-US" sz="1200" dirty="0" smtClean="0"/>
          </a:p>
          <a:p>
            <a:pPr lvl="1"/>
            <a:r>
              <a:rPr lang="en-US" sz="1200" dirty="0" smtClean="0"/>
              <a:t>Level 2 model</a:t>
            </a:r>
          </a:p>
          <a:p>
            <a:pPr lvl="1"/>
            <a:endParaRPr lang="en-US" sz="1200" dirty="0"/>
          </a:p>
          <a:p>
            <a:pPr lvl="1"/>
            <a:endParaRPr lang="en-US" sz="1200" dirty="0" smtClean="0"/>
          </a:p>
          <a:p>
            <a:pPr lvl="1"/>
            <a:endParaRPr lang="en-US" sz="1200" dirty="0"/>
          </a:p>
          <a:p>
            <a:pPr lvl="1"/>
            <a:endParaRPr lang="en-US" sz="1200" dirty="0" smtClean="0"/>
          </a:p>
          <a:p>
            <a:r>
              <a:rPr lang="en-US" sz="1600" dirty="0" smtClean="0"/>
              <a:t>The composite specification for this model is</a:t>
            </a:r>
          </a:p>
          <a:p>
            <a:endParaRPr lang="en-US" sz="1600" dirty="0"/>
          </a:p>
          <a:p>
            <a:pPr lvl="1"/>
            <a:endParaRPr lang="en-US" sz="1200" dirty="0" smtClean="0"/>
          </a:p>
          <a:p>
            <a:pPr marL="457200" lvl="1" indent="0">
              <a:buNone/>
            </a:pPr>
            <a:endParaRPr lang="en-US" sz="1200" dirty="0" smtClean="0"/>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130</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469372385"/>
              </p:ext>
            </p:extLst>
          </p:nvPr>
        </p:nvGraphicFramePr>
        <p:xfrm>
          <a:off x="1225550" y="2205038"/>
          <a:ext cx="2557463" cy="309562"/>
        </p:xfrm>
        <a:graphic>
          <a:graphicData uri="http://schemas.openxmlformats.org/presentationml/2006/ole">
            <mc:AlternateContent xmlns:mc="http://schemas.openxmlformats.org/markup-compatibility/2006">
              <mc:Choice xmlns:v="urn:schemas-microsoft-com:vml" Requires="v">
                <p:oleObj spid="_x0000_s110900" name="Equation" r:id="rId3" imgW="1955520" imgH="241200" progId="Equation.DSMT4">
                  <p:embed/>
                </p:oleObj>
              </mc:Choice>
              <mc:Fallback>
                <p:oleObj name="Equation" r:id="rId3" imgW="1955520" imgH="241200" progId="Equation.DSMT4">
                  <p:embed/>
                  <p:pic>
                    <p:nvPicPr>
                      <p:cNvPr id="0" name="Object 3"/>
                      <p:cNvPicPr>
                        <a:picLocks noChangeAspect="1" noChangeArrowheads="1"/>
                      </p:cNvPicPr>
                      <p:nvPr/>
                    </p:nvPicPr>
                    <p:blipFill>
                      <a:blip r:embed="rId4"/>
                      <a:srcRect/>
                      <a:stretch>
                        <a:fillRect/>
                      </a:stretch>
                    </p:blipFill>
                    <p:spPr bwMode="auto">
                      <a:xfrm>
                        <a:off x="1225550" y="2205038"/>
                        <a:ext cx="2557463"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716634673"/>
              </p:ext>
            </p:extLst>
          </p:nvPr>
        </p:nvGraphicFramePr>
        <p:xfrm>
          <a:off x="1259632" y="2852936"/>
          <a:ext cx="2922587" cy="619125"/>
        </p:xfrm>
        <a:graphic>
          <a:graphicData uri="http://schemas.openxmlformats.org/presentationml/2006/ole">
            <mc:AlternateContent xmlns:mc="http://schemas.openxmlformats.org/markup-compatibility/2006">
              <mc:Choice xmlns:v="urn:schemas-microsoft-com:vml" Requires="v">
                <p:oleObj spid="_x0000_s110901" name="Equation" r:id="rId5" imgW="2234880" imgH="482400" progId="Equation.DSMT4">
                  <p:embed/>
                </p:oleObj>
              </mc:Choice>
              <mc:Fallback>
                <p:oleObj name="Equation" r:id="rId5" imgW="2234880" imgH="482400" progId="Equation.DSMT4">
                  <p:embed/>
                  <p:pic>
                    <p:nvPicPr>
                      <p:cNvPr id="0" name="Object 4"/>
                      <p:cNvPicPr>
                        <a:picLocks noChangeAspect="1" noChangeArrowheads="1"/>
                      </p:cNvPicPr>
                      <p:nvPr/>
                    </p:nvPicPr>
                    <p:blipFill>
                      <a:blip r:embed="rId6"/>
                      <a:srcRect/>
                      <a:stretch>
                        <a:fillRect/>
                      </a:stretch>
                    </p:blipFill>
                    <p:spPr bwMode="auto">
                      <a:xfrm>
                        <a:off x="1259632" y="2852936"/>
                        <a:ext cx="292258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618645927"/>
              </p:ext>
            </p:extLst>
          </p:nvPr>
        </p:nvGraphicFramePr>
        <p:xfrm>
          <a:off x="899592" y="4077072"/>
          <a:ext cx="5529263" cy="619125"/>
        </p:xfrm>
        <a:graphic>
          <a:graphicData uri="http://schemas.openxmlformats.org/presentationml/2006/ole">
            <mc:AlternateContent xmlns:mc="http://schemas.openxmlformats.org/markup-compatibility/2006">
              <mc:Choice xmlns:v="urn:schemas-microsoft-com:vml" Requires="v">
                <p:oleObj spid="_x0000_s110902" name="Equation" r:id="rId7" imgW="4228920" imgH="482400" progId="Equation.DSMT4">
                  <p:embed/>
                </p:oleObj>
              </mc:Choice>
              <mc:Fallback>
                <p:oleObj name="Equation" r:id="rId7" imgW="4228920" imgH="482400" progId="Equation.DSMT4">
                  <p:embed/>
                  <p:pic>
                    <p:nvPicPr>
                      <p:cNvPr id="0" name="Object 4"/>
                      <p:cNvPicPr>
                        <a:picLocks noChangeAspect="1" noChangeArrowheads="1"/>
                      </p:cNvPicPr>
                      <p:nvPr/>
                    </p:nvPicPr>
                    <p:blipFill>
                      <a:blip r:embed="rId8"/>
                      <a:srcRect/>
                      <a:stretch>
                        <a:fillRect/>
                      </a:stretch>
                    </p:blipFill>
                    <p:spPr bwMode="auto">
                      <a:xfrm>
                        <a:off x="899592" y="4077072"/>
                        <a:ext cx="5529263"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131</a:t>
            </a:fld>
            <a:endParaRPr lang="en-US"/>
          </a:p>
        </p:txBody>
      </p:sp>
      <p:pic>
        <p:nvPicPr>
          <p:cNvPr id="1126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124744"/>
            <a:ext cx="8449757" cy="4567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What does these findings tell us?</a:t>
            </a:r>
          </a:p>
          <a:p>
            <a:r>
              <a:rPr lang="en-US" sz="1600" dirty="0" smtClean="0"/>
              <a:t>Key findings</a:t>
            </a:r>
          </a:p>
          <a:p>
            <a:pPr lvl="1"/>
            <a:r>
              <a:rPr lang="en-US" sz="1600" dirty="0" smtClean="0"/>
              <a:t>Being a child of an alcoholic and having drinking peers significantly influence alcohol consumption</a:t>
            </a:r>
          </a:p>
          <a:p>
            <a:pPr lvl="1"/>
            <a:r>
              <a:rPr lang="en-US" sz="1600" dirty="0" smtClean="0"/>
              <a:t>No evidence that being a child of an alcoholic influence the rate of growth</a:t>
            </a:r>
          </a:p>
          <a:p>
            <a:pPr lvl="1"/>
            <a:r>
              <a:rPr lang="en-US" sz="1600" dirty="0" smtClean="0"/>
              <a:t>Some evidence that having drinking peers may influence the rate of growth.</a:t>
            </a:r>
          </a:p>
          <a:p>
            <a:pPr marL="342900" lvl="1" indent="-342900">
              <a:buFont typeface="Arial" panose="020B0604020202020204" pitchFamily="34" charset="0"/>
              <a:buChar char="•"/>
            </a:pPr>
            <a:r>
              <a:rPr lang="en-US" sz="1600" dirty="0" smtClean="0"/>
              <a:t>Refit </a:t>
            </a:r>
            <a:r>
              <a:rPr lang="en-US" sz="1600" dirty="0"/>
              <a:t>the model without the interaction of COA and age14.</a:t>
            </a:r>
          </a:p>
          <a:p>
            <a:pPr lvl="1"/>
            <a:r>
              <a:rPr lang="en-US" sz="1200" dirty="0" smtClean="0"/>
              <a:t>Level 1 model</a:t>
            </a:r>
          </a:p>
          <a:p>
            <a:pPr lvl="1"/>
            <a:endParaRPr lang="en-US" sz="1200" dirty="0"/>
          </a:p>
          <a:p>
            <a:pPr lvl="1"/>
            <a:endParaRPr lang="en-US" sz="1200" dirty="0" smtClean="0"/>
          </a:p>
          <a:p>
            <a:pPr lvl="1"/>
            <a:r>
              <a:rPr lang="en-US" sz="1200" dirty="0" smtClean="0"/>
              <a:t>Level 2 model</a:t>
            </a:r>
          </a:p>
          <a:p>
            <a:pPr lvl="1"/>
            <a:endParaRPr lang="en-US" sz="1200" dirty="0"/>
          </a:p>
          <a:p>
            <a:pPr lvl="1"/>
            <a:endParaRPr lang="en-US" sz="1200" dirty="0" smtClean="0"/>
          </a:p>
          <a:p>
            <a:pPr lvl="1"/>
            <a:endParaRPr lang="en-US" sz="1200" dirty="0"/>
          </a:p>
          <a:p>
            <a:pPr lvl="1"/>
            <a:endParaRPr lang="en-US" sz="1200" dirty="0" smtClean="0"/>
          </a:p>
          <a:p>
            <a:pPr lvl="1"/>
            <a:r>
              <a:rPr lang="en-US" sz="1200" dirty="0" smtClean="0"/>
              <a:t>Composite form</a:t>
            </a:r>
          </a:p>
          <a:p>
            <a:pPr lvl="1"/>
            <a:endParaRPr lang="en-US" sz="1200" dirty="0" smtClean="0"/>
          </a:p>
          <a:p>
            <a:pPr lvl="1"/>
            <a:endParaRPr lang="en-US" sz="1600" dirty="0" smtClean="0"/>
          </a:p>
          <a:p>
            <a:pPr marL="914400" lvl="2" indent="0">
              <a:buNone/>
            </a:pP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132</a:t>
            </a:fld>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1772203321"/>
              </p:ext>
            </p:extLst>
          </p:nvPr>
        </p:nvGraphicFramePr>
        <p:xfrm>
          <a:off x="1298302" y="3357364"/>
          <a:ext cx="2557463" cy="309562"/>
        </p:xfrm>
        <a:graphic>
          <a:graphicData uri="http://schemas.openxmlformats.org/presentationml/2006/ole">
            <mc:AlternateContent xmlns:mc="http://schemas.openxmlformats.org/markup-compatibility/2006">
              <mc:Choice xmlns:v="urn:schemas-microsoft-com:vml" Requires="v">
                <p:oleObj spid="_x0000_s118002" name="Equation" r:id="rId3" imgW="1955520" imgH="241200" progId="Equation.DSMT4">
                  <p:embed/>
                </p:oleObj>
              </mc:Choice>
              <mc:Fallback>
                <p:oleObj name="Equation" r:id="rId3" imgW="1955520" imgH="2412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8302" y="3357364"/>
                        <a:ext cx="2557463"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264058656"/>
              </p:ext>
            </p:extLst>
          </p:nvPr>
        </p:nvGraphicFramePr>
        <p:xfrm>
          <a:off x="1331640" y="4005064"/>
          <a:ext cx="2922587" cy="619125"/>
        </p:xfrm>
        <a:graphic>
          <a:graphicData uri="http://schemas.openxmlformats.org/presentationml/2006/ole">
            <mc:AlternateContent xmlns:mc="http://schemas.openxmlformats.org/markup-compatibility/2006">
              <mc:Choice xmlns:v="urn:schemas-microsoft-com:vml" Requires="v">
                <p:oleObj spid="_x0000_s118003" name="Equation" r:id="rId5" imgW="2234880" imgH="482400" progId="Equation.DSMT4">
                  <p:embed/>
                </p:oleObj>
              </mc:Choice>
              <mc:Fallback>
                <p:oleObj name="Equation" r:id="rId5" imgW="2234880" imgH="482400" progId="Equation.DSMT4">
                  <p:embed/>
                  <p:pic>
                    <p:nvPicPr>
                      <p:cNvPr id="0" name="Object 5"/>
                      <p:cNvPicPr>
                        <a:picLocks noChangeAspect="1" noChangeArrowheads="1"/>
                      </p:cNvPicPr>
                      <p:nvPr/>
                    </p:nvPicPr>
                    <p:blipFill>
                      <a:blip r:embed="rId6"/>
                      <a:srcRect/>
                      <a:stretch>
                        <a:fillRect/>
                      </a:stretch>
                    </p:blipFill>
                    <p:spPr bwMode="auto">
                      <a:xfrm>
                        <a:off x="1331640" y="4005064"/>
                        <a:ext cx="292258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831194109"/>
              </p:ext>
            </p:extLst>
          </p:nvPr>
        </p:nvGraphicFramePr>
        <p:xfrm>
          <a:off x="1331640" y="5229200"/>
          <a:ext cx="3951288" cy="619125"/>
        </p:xfrm>
        <a:graphic>
          <a:graphicData uri="http://schemas.openxmlformats.org/presentationml/2006/ole">
            <mc:AlternateContent xmlns:mc="http://schemas.openxmlformats.org/markup-compatibility/2006">
              <mc:Choice xmlns:v="urn:schemas-microsoft-com:vml" Requires="v">
                <p:oleObj spid="_x0000_s118004" name="Equation" r:id="rId7" imgW="3022560" imgH="482400" progId="Equation.DSMT4">
                  <p:embed/>
                </p:oleObj>
              </mc:Choice>
              <mc:Fallback>
                <p:oleObj name="Equation" r:id="rId7" imgW="3022560" imgH="482400" progId="Equation.DSMT4">
                  <p:embed/>
                  <p:pic>
                    <p:nvPicPr>
                      <p:cNvPr id="0" name="Object 6"/>
                      <p:cNvPicPr>
                        <a:picLocks noChangeAspect="1" noChangeArrowheads="1"/>
                      </p:cNvPicPr>
                      <p:nvPr/>
                    </p:nvPicPr>
                    <p:blipFill>
                      <a:blip r:embed="rId8"/>
                      <a:srcRect/>
                      <a:stretch>
                        <a:fillRect/>
                      </a:stretch>
                    </p:blipFill>
                    <p:spPr bwMode="auto">
                      <a:xfrm>
                        <a:off x="1331640" y="5229200"/>
                        <a:ext cx="3951288"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133</a:t>
            </a:fld>
            <a:endParaRPr lang="en-US"/>
          </a:p>
        </p:txBody>
      </p:sp>
      <p:pic>
        <p:nvPicPr>
          <p:cNvPr id="1136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484784"/>
            <a:ext cx="8488363" cy="484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Controlling for the effect of peers, alcohol consumption of a child of an alcoholic is 0.57 unit higher than a child of a non-alcoholic at age 14 </a:t>
            </a:r>
            <a:r>
              <a:rPr lang="en-US" sz="1600" i="1" dirty="0" smtClean="0"/>
              <a:t>(p</a:t>
            </a:r>
            <a:r>
              <a:rPr lang="en-US" sz="1600" dirty="0" smtClean="0"/>
              <a:t> &lt; .05)</a:t>
            </a:r>
            <a:r>
              <a:rPr lang="en-US" sz="1600" i="1" dirty="0" smtClean="0"/>
              <a:t>.</a:t>
            </a:r>
          </a:p>
          <a:p>
            <a:r>
              <a:rPr lang="en-US" sz="1600" dirty="0" smtClean="0"/>
              <a:t>Controlling for the effect of parental alcoholism, every unit increase in peer alcohol use is associated with a 0.695 increase in alcohol consumption at age 14 </a:t>
            </a:r>
            <a:r>
              <a:rPr lang="en-US" sz="1600" i="1" dirty="0" smtClean="0"/>
              <a:t>(p</a:t>
            </a:r>
            <a:r>
              <a:rPr lang="en-US" sz="1600" dirty="0" smtClean="0"/>
              <a:t> &lt; .05)</a:t>
            </a:r>
            <a:r>
              <a:rPr lang="en-US" sz="1600" i="1" dirty="0" smtClean="0"/>
              <a:t>.</a:t>
            </a:r>
          </a:p>
          <a:p>
            <a:r>
              <a:rPr lang="en-US" sz="1600" dirty="0" smtClean="0"/>
              <a:t>There is some evidence that one unit increase in peer alcohol use is associated with 0.151 lower rate of change in alcohol use. (</a:t>
            </a:r>
            <a:r>
              <a:rPr lang="en-US" sz="1600" i="1" dirty="0" smtClean="0"/>
              <a:t>p &lt; .</a:t>
            </a:r>
            <a:r>
              <a:rPr lang="en-US" sz="1600" dirty="0" smtClean="0"/>
              <a:t>10)</a:t>
            </a:r>
          </a:p>
          <a:p>
            <a:r>
              <a:rPr lang="en-US" sz="1600" dirty="0" smtClean="0"/>
              <a:t>Conclusion:</a:t>
            </a:r>
          </a:p>
          <a:p>
            <a:pPr lvl="1"/>
            <a:r>
              <a:rPr lang="en-US" sz="1600" dirty="0" smtClean="0"/>
              <a:t>Children of alcoholic parents drink more alcohol initially but their rate of change in alcohol use between 14 and 16 is no different.</a:t>
            </a:r>
          </a:p>
          <a:p>
            <a:pPr lvl="1"/>
            <a:r>
              <a:rPr lang="en-US" sz="1600" dirty="0" smtClean="0"/>
              <a:t>Peer alcohol use is positively associated with early consumption at age 14, but might negatively associated with rate of change in consumption.</a:t>
            </a:r>
          </a:p>
          <a:p>
            <a:pPr lvl="1"/>
            <a:r>
              <a:rPr lang="en-US" sz="1600" dirty="0" smtClean="0"/>
              <a:t>Adolescents who are 14 years old tend to drink more at that age, but they have a slower rate of increase over time.</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134</a:t>
            </a:fld>
            <a:endParaRPr lang="en-US"/>
          </a:p>
        </p:txBody>
      </p:sp>
    </p:spTree>
    <p:extLst>
      <p:ext uri="{BB962C8B-B14F-4D97-AF65-F5344CB8AC3E}">
        <p14:creationId xmlns:p14="http://schemas.microsoft.com/office/powerpoint/2010/main" val="1710039356"/>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Further exploration of interaction</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The model equation is</a:t>
            </a:r>
          </a:p>
          <a:p>
            <a:endParaRPr lang="en-US" sz="1600" dirty="0"/>
          </a:p>
          <a:p>
            <a:endParaRPr lang="en-US" sz="1600" dirty="0" smtClean="0"/>
          </a:p>
          <a:p>
            <a:endParaRPr lang="en-US" sz="1600" dirty="0" smtClean="0"/>
          </a:p>
          <a:p>
            <a:r>
              <a:rPr lang="en-US" sz="1600" dirty="0" smtClean="0"/>
              <a:t>We use the fixed part of this model to examine the interaction effect.</a:t>
            </a:r>
          </a:p>
          <a:p>
            <a:r>
              <a:rPr lang="en-US" sz="1600" dirty="0" smtClean="0"/>
              <a:t>We define having high/low level of peer alcohol use as 1SD above/below the mean level of peer alcohol use</a:t>
            </a:r>
          </a:p>
          <a:p>
            <a:r>
              <a:rPr lang="en-US" sz="1600" dirty="0" smtClean="0"/>
              <a:t>The mean and SD of peer can be found using the following functions.</a:t>
            </a:r>
          </a:p>
          <a:p>
            <a:endParaRPr lang="en-US" sz="1600" dirty="0"/>
          </a:p>
          <a:p>
            <a:endParaRPr lang="en-US" sz="1600" dirty="0" smtClean="0"/>
          </a:p>
          <a:p>
            <a:endParaRPr lang="en-US" sz="1600" dirty="0"/>
          </a:p>
          <a:p>
            <a:r>
              <a:rPr lang="en-US" sz="1600" dirty="0" smtClean="0"/>
              <a:t>A score of 0.2911 is defined as low and a score of 1.7440 as high.</a:t>
            </a:r>
          </a:p>
          <a:p>
            <a:endParaRPr lang="en-US" sz="1600" dirty="0" smtClean="0"/>
          </a:p>
          <a:p>
            <a:pPr marL="0" indent="0">
              <a:buNone/>
            </a:pPr>
            <a:r>
              <a:rPr lang="en-US" sz="1600" dirty="0" smtClean="0"/>
              <a:t> </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135</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070073403"/>
              </p:ext>
            </p:extLst>
          </p:nvPr>
        </p:nvGraphicFramePr>
        <p:xfrm>
          <a:off x="1687513" y="1412875"/>
          <a:ext cx="3952875" cy="619125"/>
        </p:xfrm>
        <a:graphic>
          <a:graphicData uri="http://schemas.openxmlformats.org/presentationml/2006/ole">
            <mc:AlternateContent xmlns:mc="http://schemas.openxmlformats.org/markup-compatibility/2006">
              <mc:Choice xmlns:v="urn:schemas-microsoft-com:vml" Requires="v">
                <p:oleObj spid="_x0000_s115798" name="Equation" r:id="rId3" imgW="3022560" imgH="482400" progId="Equation.DSMT4">
                  <p:embed/>
                </p:oleObj>
              </mc:Choice>
              <mc:Fallback>
                <p:oleObj name="Equation" r:id="rId3" imgW="3022560" imgH="482400" progId="Equation.DSMT4">
                  <p:embed/>
                  <p:pic>
                    <p:nvPicPr>
                      <p:cNvPr id="0" name="Object 6"/>
                      <p:cNvPicPr>
                        <a:picLocks noChangeAspect="1" noChangeArrowheads="1"/>
                      </p:cNvPicPr>
                      <p:nvPr/>
                    </p:nvPicPr>
                    <p:blipFill>
                      <a:blip r:embed="rId4"/>
                      <a:srcRect/>
                      <a:stretch>
                        <a:fillRect/>
                      </a:stretch>
                    </p:blipFill>
                    <p:spPr bwMode="auto">
                      <a:xfrm>
                        <a:off x="1687513" y="1412875"/>
                        <a:ext cx="39528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157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3429000"/>
            <a:ext cx="1989374"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2449884698"/>
              </p:ext>
            </p:extLst>
          </p:nvPr>
        </p:nvGraphicFramePr>
        <p:xfrm>
          <a:off x="755576" y="4653136"/>
          <a:ext cx="7488832" cy="1843406"/>
        </p:xfrm>
        <a:graphic>
          <a:graphicData uri="http://schemas.openxmlformats.org/drawingml/2006/table">
            <a:tbl>
              <a:tblPr firstRow="1" bandRow="1">
                <a:tableStyleId>{5C22544A-7EE6-4342-B048-85BDC9FD1C3A}</a:tableStyleId>
              </a:tblPr>
              <a:tblGrid>
                <a:gridCol w="792088"/>
                <a:gridCol w="864096"/>
                <a:gridCol w="5832648"/>
              </a:tblGrid>
              <a:tr h="374442">
                <a:tc>
                  <a:txBody>
                    <a:bodyPr/>
                    <a:lstStyle/>
                    <a:p>
                      <a:r>
                        <a:rPr lang="en-US" sz="1200" dirty="0" smtClean="0"/>
                        <a:t>Peer</a:t>
                      </a:r>
                      <a:endParaRPr lang="en-US" sz="1200" dirty="0"/>
                    </a:p>
                  </a:txBody>
                  <a:tcPr/>
                </a:tc>
                <a:tc>
                  <a:txBody>
                    <a:bodyPr/>
                    <a:lstStyle/>
                    <a:p>
                      <a:r>
                        <a:rPr lang="en-US" sz="1200" dirty="0" smtClean="0"/>
                        <a:t>COA</a:t>
                      </a:r>
                      <a:endParaRPr lang="en-US" sz="1200" dirty="0"/>
                    </a:p>
                  </a:txBody>
                  <a:tcPr/>
                </a:tc>
                <a:tc>
                  <a:txBody>
                    <a:bodyPr/>
                    <a:lstStyle/>
                    <a:p>
                      <a:r>
                        <a:rPr lang="en-US" sz="1200" dirty="0" smtClean="0"/>
                        <a:t>Equation for predicting alcohol</a:t>
                      </a:r>
                      <a:r>
                        <a:rPr lang="en-US" sz="1200" baseline="0" dirty="0" smtClean="0"/>
                        <a:t> use as a function of age</a:t>
                      </a:r>
                      <a:endParaRPr lang="en-US" sz="1200" dirty="0"/>
                    </a:p>
                  </a:txBody>
                  <a:tcPr/>
                </a:tc>
              </a:tr>
              <a:tr h="345638">
                <a:tc>
                  <a:txBody>
                    <a:bodyPr/>
                    <a:lstStyle/>
                    <a:p>
                      <a:r>
                        <a:rPr lang="en-US" sz="1200" dirty="0" smtClean="0"/>
                        <a:t>Low</a:t>
                      </a:r>
                      <a:endParaRPr lang="en-US" sz="1200" dirty="0"/>
                    </a:p>
                  </a:txBody>
                  <a:tcPr/>
                </a:tc>
                <a:tc>
                  <a:txBody>
                    <a:bodyPr/>
                    <a:lstStyle/>
                    <a:p>
                      <a:r>
                        <a:rPr lang="en-US" sz="1200" dirty="0" smtClean="0"/>
                        <a:t>No</a:t>
                      </a:r>
                      <a:endParaRPr lang="en-US" sz="1200" dirty="0"/>
                    </a:p>
                  </a:txBody>
                  <a:tcPr/>
                </a:tc>
                <a:tc>
                  <a:txBody>
                    <a:bodyPr/>
                    <a:lstStyle/>
                    <a:p>
                      <a:r>
                        <a:rPr lang="en-US" sz="1200" dirty="0" smtClean="0"/>
                        <a:t>-0.314+0.571(0)+0.695*(0.291)+0.425*age14+(-0.151)*0.291*age14</a:t>
                      </a:r>
                      <a:endParaRPr lang="en-US" sz="1200" dirty="0"/>
                    </a:p>
                  </a:txBody>
                  <a:tcPr/>
                </a:tc>
              </a:tr>
              <a:tr h="374442">
                <a:tc>
                  <a:txBody>
                    <a:bodyPr/>
                    <a:lstStyle/>
                    <a:p>
                      <a:r>
                        <a:rPr lang="en-US" sz="1200" dirty="0" smtClean="0"/>
                        <a:t>Low</a:t>
                      </a:r>
                      <a:endParaRPr lang="en-US" sz="1200" dirty="0"/>
                    </a:p>
                  </a:txBody>
                  <a:tcPr/>
                </a:tc>
                <a:tc>
                  <a:txBody>
                    <a:bodyPr/>
                    <a:lstStyle/>
                    <a:p>
                      <a:r>
                        <a:rPr lang="en-US" sz="1200" dirty="0" smtClean="0"/>
                        <a:t>Yes</a:t>
                      </a:r>
                      <a:endParaRPr lang="en-US" sz="1200" dirty="0"/>
                    </a:p>
                  </a:txBody>
                  <a:tcPr/>
                </a:tc>
                <a:tc>
                  <a:txBody>
                    <a:bodyPr/>
                    <a:lstStyle/>
                    <a:p>
                      <a:r>
                        <a:rPr lang="en-US" sz="1200" dirty="0" smtClean="0"/>
                        <a:t>-0.315+0.571(1)+0.695*(0.291)+0.425*age14+(-0.151)*0.291*age14</a:t>
                      </a:r>
                      <a:endParaRPr lang="en-US" sz="1200" dirty="0"/>
                    </a:p>
                  </a:txBody>
                  <a:tcPr/>
                </a:tc>
              </a:tr>
              <a:tr h="374442">
                <a:tc>
                  <a:txBody>
                    <a:bodyPr/>
                    <a:lstStyle/>
                    <a:p>
                      <a:r>
                        <a:rPr lang="en-US" sz="1200" dirty="0" smtClean="0"/>
                        <a:t>High</a:t>
                      </a:r>
                      <a:endParaRPr lang="en-US" sz="1200" dirty="0"/>
                    </a:p>
                  </a:txBody>
                  <a:tcPr/>
                </a:tc>
                <a:tc>
                  <a:txBody>
                    <a:bodyPr/>
                    <a:lstStyle/>
                    <a:p>
                      <a:r>
                        <a:rPr lang="en-US" sz="1200" dirty="0" smtClean="0"/>
                        <a:t>No</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-0.315+0.571(0)+0.695*(1.744)+0.425*age14+(-0.151)*1.744*age14</a:t>
                      </a:r>
                    </a:p>
                  </a:txBody>
                  <a:tcPr/>
                </a:tc>
              </a:tr>
              <a:tr h="374442">
                <a:tc>
                  <a:txBody>
                    <a:bodyPr/>
                    <a:lstStyle/>
                    <a:p>
                      <a:r>
                        <a:rPr lang="en-US" sz="1200" dirty="0" smtClean="0"/>
                        <a:t>High</a:t>
                      </a:r>
                      <a:endParaRPr lang="en-US" sz="1200" dirty="0"/>
                    </a:p>
                  </a:txBody>
                  <a:tcPr/>
                </a:tc>
                <a:tc>
                  <a:txBody>
                    <a:bodyPr/>
                    <a:lstStyle/>
                    <a:p>
                      <a:r>
                        <a:rPr lang="en-US" sz="1200" dirty="0" smtClean="0"/>
                        <a:t>Yes</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-0.315+0.571(1)+0.695*(1.744)+0.425*age14+(-0.151)*1.744*age14</a:t>
                      </a:r>
                      <a:endParaRPr lang="en-US" sz="1200" dirty="0"/>
                    </a:p>
                  </a:txBody>
                  <a:tcPr/>
                </a:tc>
              </a:tr>
            </a:tbl>
          </a:graphicData>
        </a:graphic>
      </p:graphicFrame>
    </p:spTree>
    <p:extLst>
      <p:ext uri="{BB962C8B-B14F-4D97-AF65-F5344CB8AC3E}">
        <p14:creationId xmlns:p14="http://schemas.microsoft.com/office/powerpoint/2010/main" val="1710039356"/>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Predicting alcohol use</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136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998632132"/>
              </p:ext>
            </p:extLst>
          </p:nvPr>
        </p:nvGraphicFramePr>
        <p:xfrm>
          <a:off x="611560" y="1556792"/>
          <a:ext cx="7696200" cy="1368153"/>
        </p:xfrm>
        <a:graphic>
          <a:graphicData uri="http://schemas.openxmlformats.org/drawingml/2006/table">
            <a:tbl>
              <a:tblPr firstRow="1" bandRow="1">
                <a:tableStyleId>{5C22544A-7EE6-4342-B048-85BDC9FD1C3A}</a:tableStyleId>
              </a:tblPr>
              <a:tblGrid>
                <a:gridCol w="685800"/>
                <a:gridCol w="685800"/>
                <a:gridCol w="6324600"/>
              </a:tblGrid>
              <a:tr h="195507">
                <a:tc>
                  <a:txBody>
                    <a:bodyPr/>
                    <a:lstStyle/>
                    <a:p>
                      <a:pPr algn="l" rtl="0" fontAlgn="ctr"/>
                      <a:r>
                        <a:rPr lang="en-US" sz="1200" u="none" strike="noStrike" dirty="0">
                          <a:effectLst/>
                        </a:rPr>
                        <a:t>Peer</a:t>
                      </a:r>
                      <a:endParaRPr lang="en-US" sz="1200" b="1" i="0" u="none" strike="noStrike" dirty="0">
                        <a:solidFill>
                          <a:srgbClr val="FFFFFF"/>
                        </a:solidFill>
                        <a:effectLst/>
                        <a:latin typeface="Arial"/>
                      </a:endParaRPr>
                    </a:p>
                  </a:txBody>
                  <a:tcPr marL="9525" marR="9525" marT="9525" marB="0" anchor="ctr"/>
                </a:tc>
                <a:tc>
                  <a:txBody>
                    <a:bodyPr/>
                    <a:lstStyle/>
                    <a:p>
                      <a:pPr algn="l" rtl="0" fontAlgn="ctr"/>
                      <a:r>
                        <a:rPr lang="en-US" sz="1200" u="none" strike="noStrike">
                          <a:effectLst/>
                        </a:rPr>
                        <a:t>COA</a:t>
                      </a:r>
                      <a:endParaRPr lang="en-US" sz="1200" b="1" i="0" u="none" strike="noStrike">
                        <a:solidFill>
                          <a:srgbClr val="FFFFFF"/>
                        </a:solidFill>
                        <a:effectLst/>
                        <a:latin typeface="Arial"/>
                      </a:endParaRPr>
                    </a:p>
                  </a:txBody>
                  <a:tcPr marL="9525" marR="9525" marT="9525" marB="0" anchor="ctr"/>
                </a:tc>
                <a:tc>
                  <a:txBody>
                    <a:bodyPr/>
                    <a:lstStyle/>
                    <a:p>
                      <a:pPr algn="l" rtl="0" fontAlgn="ctr"/>
                      <a:r>
                        <a:rPr lang="en-AU" sz="1200" u="none" strike="noStrike" dirty="0">
                          <a:effectLst/>
                        </a:rPr>
                        <a:t>Equation for predicting alcohol use as a function of age</a:t>
                      </a:r>
                      <a:endParaRPr lang="en-AU" sz="1200" b="1" i="0" u="none" strike="noStrike" dirty="0">
                        <a:solidFill>
                          <a:srgbClr val="FFFFFF"/>
                        </a:solidFill>
                        <a:effectLst/>
                        <a:latin typeface="Arial"/>
                      </a:endParaRPr>
                    </a:p>
                  </a:txBody>
                  <a:tcPr marL="9525" marR="9525" marT="9525" marB="0" anchor="ctr"/>
                </a:tc>
              </a:tr>
              <a:tr h="274769">
                <a:tc>
                  <a:txBody>
                    <a:bodyPr/>
                    <a:lstStyle/>
                    <a:p>
                      <a:pPr algn="l" rtl="0" fontAlgn="ctr"/>
                      <a:r>
                        <a:rPr lang="en-US" sz="1200" u="none" strike="noStrike">
                          <a:effectLst/>
                        </a:rPr>
                        <a:t>Low</a:t>
                      </a:r>
                      <a:endParaRPr lang="en-US" sz="1200" b="0" i="0" u="none" strike="noStrike">
                        <a:solidFill>
                          <a:srgbClr val="000000"/>
                        </a:solidFill>
                        <a:effectLst/>
                        <a:latin typeface="Arial"/>
                      </a:endParaRPr>
                    </a:p>
                  </a:txBody>
                  <a:tcPr marL="9525" marR="9525" marT="9525" marB="0" anchor="ctr"/>
                </a:tc>
                <a:tc>
                  <a:txBody>
                    <a:bodyPr/>
                    <a:lstStyle/>
                    <a:p>
                      <a:pPr algn="l" rtl="0" fontAlgn="ctr"/>
                      <a:r>
                        <a:rPr lang="en-US" sz="1200" u="none" strike="noStrike">
                          <a:effectLst/>
                        </a:rPr>
                        <a:t>No</a:t>
                      </a:r>
                      <a:endParaRPr lang="en-US" sz="1200" b="0" i="0" u="none" strike="noStrike">
                        <a:solidFill>
                          <a:srgbClr val="000000"/>
                        </a:solidFill>
                        <a:effectLst/>
                        <a:latin typeface="Arial"/>
                      </a:endParaRPr>
                    </a:p>
                  </a:txBody>
                  <a:tcPr marL="9525" marR="9525" marT="9525" marB="0" anchor="ctr"/>
                </a:tc>
                <a:tc>
                  <a:txBody>
                    <a:bodyPr/>
                    <a:lstStyle/>
                    <a:p>
                      <a:pPr algn="l" rtl="0" fontAlgn="ctr"/>
                      <a:r>
                        <a:rPr lang="en-AU" sz="1200" u="none" strike="noStrike" dirty="0" smtClean="0">
                          <a:effectLst/>
                        </a:rPr>
                        <a:t>-0.112+0.381*age14</a:t>
                      </a:r>
                      <a:endParaRPr lang="en-AU" sz="1200" b="0" i="0" u="none" strike="noStrike" dirty="0">
                        <a:solidFill>
                          <a:srgbClr val="000000"/>
                        </a:solidFill>
                        <a:effectLst/>
                        <a:latin typeface="Arial"/>
                      </a:endParaRPr>
                    </a:p>
                  </a:txBody>
                  <a:tcPr marL="9525" marR="9525" marT="9525" marB="0" anchor="ctr"/>
                </a:tc>
              </a:tr>
              <a:tr h="268729">
                <a:tc>
                  <a:txBody>
                    <a:bodyPr/>
                    <a:lstStyle/>
                    <a:p>
                      <a:pPr algn="l" rtl="0" fontAlgn="ctr"/>
                      <a:r>
                        <a:rPr lang="en-US" sz="1200" u="none" strike="noStrike">
                          <a:effectLst/>
                        </a:rPr>
                        <a:t>Low</a:t>
                      </a:r>
                      <a:endParaRPr lang="en-US" sz="1200" b="0" i="0" u="none" strike="noStrike">
                        <a:solidFill>
                          <a:srgbClr val="000000"/>
                        </a:solidFill>
                        <a:effectLst/>
                        <a:latin typeface="Arial"/>
                      </a:endParaRPr>
                    </a:p>
                  </a:txBody>
                  <a:tcPr marL="9525" marR="9525" marT="9525" marB="0" anchor="ctr"/>
                </a:tc>
                <a:tc>
                  <a:txBody>
                    <a:bodyPr/>
                    <a:lstStyle/>
                    <a:p>
                      <a:pPr algn="l" rtl="0" fontAlgn="ctr"/>
                      <a:r>
                        <a:rPr lang="en-US" sz="1200" u="none" strike="noStrike">
                          <a:effectLst/>
                        </a:rPr>
                        <a:t>Yes</a:t>
                      </a:r>
                      <a:endParaRPr lang="en-US" sz="1200" b="0" i="0" u="none" strike="noStrike">
                        <a:solidFill>
                          <a:srgbClr val="000000"/>
                        </a:solidFill>
                        <a:effectLst/>
                        <a:latin typeface="Arial"/>
                      </a:endParaRPr>
                    </a:p>
                  </a:txBody>
                  <a:tcPr marL="9525" marR="9525" marT="9525" marB="0" anchor="ctr"/>
                </a:tc>
                <a:tc>
                  <a:txBody>
                    <a:bodyPr/>
                    <a:lstStyle/>
                    <a:p>
                      <a:pPr algn="l" rtl="0" fontAlgn="ctr"/>
                      <a:r>
                        <a:rPr lang="en-AU" sz="1200" u="none" strike="noStrike" dirty="0" smtClean="0">
                          <a:effectLst/>
                        </a:rPr>
                        <a:t>0.458+0.381*age14</a:t>
                      </a:r>
                      <a:endParaRPr lang="en-AU" sz="1200" b="0" i="0" u="none" strike="noStrike" dirty="0">
                        <a:solidFill>
                          <a:srgbClr val="000000"/>
                        </a:solidFill>
                        <a:effectLst/>
                        <a:latin typeface="Arial"/>
                      </a:endParaRPr>
                    </a:p>
                  </a:txBody>
                  <a:tcPr marL="9525" marR="9525" marT="9525" marB="0" anchor="ctr"/>
                </a:tc>
              </a:tr>
              <a:tr h="277963">
                <a:tc>
                  <a:txBody>
                    <a:bodyPr/>
                    <a:lstStyle/>
                    <a:p>
                      <a:pPr algn="l" rtl="0" fontAlgn="ctr"/>
                      <a:r>
                        <a:rPr lang="en-US" sz="1200" u="none" strike="noStrike">
                          <a:effectLst/>
                        </a:rPr>
                        <a:t>High</a:t>
                      </a:r>
                      <a:endParaRPr lang="en-US" sz="1200" b="0" i="0" u="none" strike="noStrike">
                        <a:solidFill>
                          <a:srgbClr val="000000"/>
                        </a:solidFill>
                        <a:effectLst/>
                        <a:latin typeface="Arial"/>
                      </a:endParaRPr>
                    </a:p>
                  </a:txBody>
                  <a:tcPr marL="9525" marR="9525" marT="9525" marB="0" anchor="ctr"/>
                </a:tc>
                <a:tc>
                  <a:txBody>
                    <a:bodyPr/>
                    <a:lstStyle/>
                    <a:p>
                      <a:pPr algn="l" rtl="0" fontAlgn="ctr"/>
                      <a:r>
                        <a:rPr lang="en-US" sz="1200" u="none" strike="noStrike">
                          <a:effectLst/>
                        </a:rPr>
                        <a:t>No</a:t>
                      </a:r>
                      <a:endParaRPr lang="en-US" sz="1200" b="0" i="0" u="none" strike="noStrike">
                        <a:solidFill>
                          <a:srgbClr val="000000"/>
                        </a:solidFill>
                        <a:effectLst/>
                        <a:latin typeface="Arial"/>
                      </a:endParaRPr>
                    </a:p>
                  </a:txBody>
                  <a:tcPr marL="9525" marR="9525" marT="9525" marB="0" anchor="ctr"/>
                </a:tc>
                <a:tc>
                  <a:txBody>
                    <a:bodyPr/>
                    <a:lstStyle/>
                    <a:p>
                      <a:pPr algn="l" rtl="0" fontAlgn="ctr"/>
                      <a:r>
                        <a:rPr lang="en-AU" sz="1200" u="none" strike="noStrike" dirty="0" smtClean="0">
                          <a:effectLst/>
                        </a:rPr>
                        <a:t>0.897+0.162*age14</a:t>
                      </a:r>
                      <a:endParaRPr lang="en-AU" sz="1200" b="0" i="0" u="none" strike="noStrike" dirty="0">
                        <a:solidFill>
                          <a:srgbClr val="000000"/>
                        </a:solidFill>
                        <a:effectLst/>
                        <a:latin typeface="Arial"/>
                      </a:endParaRPr>
                    </a:p>
                  </a:txBody>
                  <a:tcPr marL="9525" marR="9525" marT="9525" marB="0" anchor="ctr"/>
                </a:tc>
              </a:tr>
              <a:tr h="351185">
                <a:tc>
                  <a:txBody>
                    <a:bodyPr/>
                    <a:lstStyle/>
                    <a:p>
                      <a:pPr algn="l" rtl="0" fontAlgn="ctr"/>
                      <a:r>
                        <a:rPr lang="en-US" sz="1200" u="none" strike="noStrike">
                          <a:effectLst/>
                        </a:rPr>
                        <a:t>High</a:t>
                      </a:r>
                      <a:endParaRPr lang="en-US" sz="1200" b="0" i="0" u="none" strike="noStrike">
                        <a:solidFill>
                          <a:srgbClr val="000000"/>
                        </a:solidFill>
                        <a:effectLst/>
                        <a:latin typeface="Arial"/>
                      </a:endParaRPr>
                    </a:p>
                  </a:txBody>
                  <a:tcPr marL="9525" marR="9525" marT="9525" marB="0" anchor="ctr"/>
                </a:tc>
                <a:tc>
                  <a:txBody>
                    <a:bodyPr/>
                    <a:lstStyle/>
                    <a:p>
                      <a:pPr algn="l" rtl="0" fontAlgn="ctr"/>
                      <a:r>
                        <a:rPr lang="en-US" sz="1200" u="none" strike="noStrike">
                          <a:effectLst/>
                        </a:rPr>
                        <a:t>Yes</a:t>
                      </a:r>
                      <a:endParaRPr lang="en-US" sz="1200" b="0" i="0" u="none" strike="noStrike">
                        <a:solidFill>
                          <a:srgbClr val="000000"/>
                        </a:solidFill>
                        <a:effectLst/>
                        <a:latin typeface="Arial"/>
                      </a:endParaRPr>
                    </a:p>
                  </a:txBody>
                  <a:tcPr marL="9525" marR="9525" marT="9525" marB="0" anchor="ctr"/>
                </a:tc>
                <a:tc>
                  <a:txBody>
                    <a:bodyPr/>
                    <a:lstStyle/>
                    <a:p>
                      <a:pPr algn="l" rtl="0" fontAlgn="ctr"/>
                      <a:r>
                        <a:rPr lang="en-AU" sz="1200" u="none" strike="noStrike" dirty="0" smtClean="0">
                          <a:effectLst/>
                        </a:rPr>
                        <a:t>1.468+0.162*age14</a:t>
                      </a:r>
                      <a:endParaRPr lang="en-AU" sz="1200" b="0" i="0" u="none" strike="noStrike" dirty="0">
                        <a:solidFill>
                          <a:srgbClr val="000000"/>
                        </a:solidFill>
                        <a:effectLst/>
                        <a:latin typeface="Arial"/>
                      </a:endParaRPr>
                    </a:p>
                  </a:txBody>
                  <a:tcPr marL="9525" marR="9525" marT="9525" marB="0" anchor="ctr"/>
                </a:tc>
              </a:tr>
            </a:tbl>
          </a:graphicData>
        </a:graphic>
      </p:graphicFrame>
    </p:spTree>
    <p:extLst>
      <p:ext uri="{BB962C8B-B14F-4D97-AF65-F5344CB8AC3E}">
        <p14:creationId xmlns:p14="http://schemas.microsoft.com/office/powerpoint/2010/main" val="1710039356"/>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137</a:t>
            </a:fld>
            <a:endParaRPr lang="en-US"/>
          </a:p>
        </p:txBody>
      </p:sp>
      <p:pic>
        <p:nvPicPr>
          <p:cNvPr id="1198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0" y="1196752"/>
            <a:ext cx="7611538" cy="30579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0039356"/>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138</a:t>
            </a:fld>
            <a:endParaRPr lang="en-US"/>
          </a:p>
        </p:txBody>
      </p:sp>
      <p:pic>
        <p:nvPicPr>
          <p:cNvPr id="1208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268760"/>
            <a:ext cx="4618782" cy="462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0039356"/>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Checking normality</a:t>
            </a:r>
          </a:p>
          <a:p>
            <a:pPr lvl="1"/>
            <a:r>
              <a:rPr lang="en-US" sz="1200" dirty="0" smtClean="0"/>
              <a:t>Plotting the level 1 residuals</a:t>
            </a:r>
            <a:br>
              <a:rPr lang="en-US" sz="1200" dirty="0" smtClean="0"/>
            </a:br>
            <a:endParaRPr lang="en-US" sz="1200" dirty="0"/>
          </a:p>
        </p:txBody>
      </p:sp>
      <p:sp>
        <p:nvSpPr>
          <p:cNvPr id="4" name="Slide Number Placeholder 3"/>
          <p:cNvSpPr>
            <a:spLocks noGrp="1"/>
          </p:cNvSpPr>
          <p:nvPr>
            <p:ph type="sldNum" sz="quarter" idx="12"/>
          </p:nvPr>
        </p:nvSpPr>
        <p:spPr/>
        <p:txBody>
          <a:bodyPr/>
          <a:lstStyle/>
          <a:p>
            <a:fld id="{35362D2C-CD90-41AE-BDDB-783AC3C23E4C}" type="slidenum">
              <a:rPr lang="en-US" smtClean="0"/>
              <a:t>139</a:t>
            </a:fld>
            <a:endParaRPr lang="en-US"/>
          </a:p>
        </p:txBody>
      </p:sp>
      <p:pic>
        <p:nvPicPr>
          <p:cNvPr id="1239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628800"/>
            <a:ext cx="5229225" cy="46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39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8283" y="2204864"/>
            <a:ext cx="4114726" cy="4120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00393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Data with multilevel structure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Wide format of longitudinal data</a:t>
            </a:r>
          </a:p>
          <a:p>
            <a:pPr lvl="1"/>
            <a:r>
              <a:rPr lang="en-US" sz="1600" dirty="0" smtClean="0"/>
              <a:t>Suppose we are looking at the height of children</a:t>
            </a:r>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188" y="1844824"/>
            <a:ext cx="8174037" cy="216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14</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140</a:t>
            </a:fld>
            <a:endParaRPr lang="en-US"/>
          </a:p>
        </p:txBody>
      </p:sp>
      <p:pic>
        <p:nvPicPr>
          <p:cNvPr id="1249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844824"/>
            <a:ext cx="3826694" cy="38321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49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196752"/>
            <a:ext cx="2520280" cy="521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003935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Plotting the level 2 residuals</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141</a:t>
            </a:fld>
            <a:endParaRPr lang="en-US"/>
          </a:p>
        </p:txBody>
      </p:sp>
      <p:pic>
        <p:nvPicPr>
          <p:cNvPr id="137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340768"/>
            <a:ext cx="5581650" cy="171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7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1933" y="2348880"/>
            <a:ext cx="3848100" cy="398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0039356"/>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142</a:t>
            </a:fld>
            <a:endParaRPr lang="en-US"/>
          </a:p>
        </p:txBody>
      </p:sp>
      <p:pic>
        <p:nvPicPr>
          <p:cNvPr id="1280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196752"/>
            <a:ext cx="1782198" cy="216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800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3568" y="1628800"/>
            <a:ext cx="4117372" cy="4123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003935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143</a:t>
            </a:fld>
            <a:endParaRPr lang="en-US"/>
          </a:p>
        </p:txBody>
      </p:sp>
      <p:sp>
        <p:nvSpPr>
          <p:cNvPr id="3" name="Content Placeholder 2"/>
          <p:cNvSpPr>
            <a:spLocks noGrp="1"/>
          </p:cNvSpPr>
          <p:nvPr>
            <p:ph idx="1"/>
          </p:nvPr>
        </p:nvSpPr>
        <p:spPr/>
        <p:txBody>
          <a:bodyPr/>
          <a:lstStyle/>
          <a:p>
            <a:endParaRPr lang="en-US"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060848"/>
            <a:ext cx="3848100" cy="398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8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268760"/>
            <a:ext cx="288607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0039356"/>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144</a:t>
            </a:fld>
            <a:endParaRPr lang="en-US"/>
          </a:p>
        </p:txBody>
      </p:sp>
      <p:pic>
        <p:nvPicPr>
          <p:cNvPr id="130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7584" y="1196752"/>
            <a:ext cx="4634344" cy="46409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232273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The normal probability plot of the slope residuals is crooked, with a foreshortened lower tail falling close to the </a:t>
            </a:r>
            <a:r>
              <a:rPr lang="en-US" sz="1600" dirty="0" err="1" smtClean="0"/>
              <a:t>centre</a:t>
            </a:r>
            <a:r>
              <a:rPr lang="en-US" sz="1600" dirty="0" smtClean="0"/>
              <a:t> than expected. The corresponding residual plot shows limited variability for small values. The variability in this distribution’s lower tail may be limited.</a:t>
            </a:r>
          </a:p>
          <a:p>
            <a:r>
              <a:rPr lang="en-US" sz="1600" dirty="0" smtClean="0"/>
              <a:t>This may be due to the bounded nature of alcohol consumption (flooring effect).</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145</a:t>
            </a:fld>
            <a:endParaRPr lang="en-US"/>
          </a:p>
        </p:txBody>
      </p:sp>
    </p:spTree>
    <p:extLst>
      <p:ext uri="{BB962C8B-B14F-4D97-AF65-F5344CB8AC3E}">
        <p14:creationId xmlns:p14="http://schemas.microsoft.com/office/powerpoint/2010/main" val="3592322739"/>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Checking homoscedasticity</a:t>
            </a:r>
          </a:p>
          <a:p>
            <a:pPr lvl="1"/>
            <a:r>
              <a:rPr lang="en-US" sz="1200" dirty="0" smtClean="0"/>
              <a:t>Plotting level 1 residuals against level 1 predictor (Age)</a:t>
            </a:r>
          </a:p>
          <a:p>
            <a:pPr lvl="1"/>
            <a:r>
              <a:rPr lang="en-US" sz="1200" dirty="0" smtClean="0"/>
              <a:t>Plotting level 2 residuals (random effects of individual intercept and slope) against level 2 predictor (COA and peer)</a:t>
            </a:r>
            <a:endParaRPr lang="en-US" sz="1200" dirty="0"/>
          </a:p>
        </p:txBody>
      </p:sp>
      <p:sp>
        <p:nvSpPr>
          <p:cNvPr id="4" name="Slide Number Placeholder 3"/>
          <p:cNvSpPr>
            <a:spLocks noGrp="1"/>
          </p:cNvSpPr>
          <p:nvPr>
            <p:ph type="sldNum" sz="quarter" idx="12"/>
          </p:nvPr>
        </p:nvSpPr>
        <p:spPr/>
        <p:txBody>
          <a:bodyPr/>
          <a:lstStyle/>
          <a:p>
            <a:fld id="{35362D2C-CD90-41AE-BDDB-783AC3C23E4C}" type="slidenum">
              <a:rPr lang="en-US" smtClean="0"/>
              <a:t>146</a:t>
            </a:fld>
            <a:endParaRPr lang="en-US"/>
          </a:p>
        </p:txBody>
      </p:sp>
      <p:pic>
        <p:nvPicPr>
          <p:cNvPr id="139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204864"/>
            <a:ext cx="2867025" cy="3219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2322739"/>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147</a:t>
            </a:fld>
            <a:endParaRPr lang="en-US"/>
          </a:p>
        </p:txBody>
      </p:sp>
      <p:pic>
        <p:nvPicPr>
          <p:cNvPr id="132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052736"/>
            <a:ext cx="5903689" cy="4996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2322739"/>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148</a:t>
            </a:fld>
            <a:endParaRPr lang="en-US"/>
          </a:p>
        </p:txBody>
      </p:sp>
      <p:sp>
        <p:nvSpPr>
          <p:cNvPr id="3" name="Content Placeholder 2"/>
          <p:cNvSpPr>
            <a:spLocks noGrp="1"/>
          </p:cNvSpPr>
          <p:nvPr>
            <p:ph idx="1"/>
          </p:nvPr>
        </p:nvSpPr>
        <p:spPr/>
        <p:txBody>
          <a:bodyPr/>
          <a:lstStyle/>
          <a:p>
            <a:endParaRPr lang="en-US"/>
          </a:p>
        </p:txBody>
      </p:sp>
      <p:pic>
        <p:nvPicPr>
          <p:cNvPr id="140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052736"/>
            <a:ext cx="5482878" cy="54671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2322739"/>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149</a:t>
            </a:fld>
            <a:endParaRPr lang="en-US"/>
          </a:p>
        </p:txBody>
      </p:sp>
    </p:spTree>
    <p:extLst>
      <p:ext uri="{BB962C8B-B14F-4D97-AF65-F5344CB8AC3E}">
        <p14:creationId xmlns:p14="http://schemas.microsoft.com/office/powerpoint/2010/main" val="35923227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Data with Multilevel Structure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Long format</a:t>
            </a:r>
            <a:endParaRPr lang="en-US" sz="16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544572"/>
            <a:ext cx="7240587" cy="458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15</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US" sz="2600" dirty="0" smtClean="0"/>
              <a:t>Exercise</a:t>
            </a:r>
            <a:endParaRPr lang="en-US" sz="2600"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a:t>How do </a:t>
            </a:r>
            <a:r>
              <a:rPr lang="en-US" sz="1600" dirty="0" smtClean="0"/>
              <a:t>grade and gender influence physical functioning?</a:t>
            </a:r>
          </a:p>
          <a:p>
            <a:pPr lvl="1"/>
            <a:r>
              <a:rPr lang="en-US" sz="1200" dirty="0" smtClean="0"/>
              <a:t>Do grade and gender influence the rate of change in physical functioning?</a:t>
            </a:r>
            <a:endParaRPr lang="en-US" sz="1200" dirty="0"/>
          </a:p>
          <a:p>
            <a:r>
              <a:rPr lang="en-US" sz="1600" dirty="0" smtClean="0"/>
              <a:t>Fit an appropriate model to answer this question.</a:t>
            </a:r>
          </a:p>
          <a:p>
            <a:pPr lvl="1"/>
            <a:r>
              <a:rPr lang="en-US" sz="1200" dirty="0" smtClean="0"/>
              <a:t>You might want to fit a model with both grade and gender as fixed effect, and also the interaction between these two variables and age.</a:t>
            </a:r>
          </a:p>
          <a:p>
            <a:pPr lvl="1"/>
            <a:r>
              <a:rPr lang="en-US" sz="1200" dirty="0" smtClean="0"/>
              <a:t>In the second step, you might want to remove non-significant terms from your model to obtain a final model.</a:t>
            </a:r>
          </a:p>
          <a:p>
            <a:pPr lvl="1"/>
            <a:r>
              <a:rPr lang="en-US" sz="1200" dirty="0" smtClean="0"/>
              <a:t>Interpret the results from the final model.</a:t>
            </a:r>
          </a:p>
          <a:p>
            <a:pPr lvl="1"/>
            <a:r>
              <a:rPr lang="en-US" sz="1200" dirty="0" err="1" smtClean="0"/>
              <a:t>Visualise</a:t>
            </a:r>
            <a:r>
              <a:rPr lang="en-US" sz="1200" dirty="0" smtClean="0"/>
              <a:t> the predicted trajectories for a small subset of the participants.</a:t>
            </a:r>
          </a:p>
          <a:p>
            <a:pPr lvl="1"/>
            <a:r>
              <a:rPr lang="en-US" sz="1200" dirty="0" smtClean="0"/>
              <a:t>If there is any significant interaction, </a:t>
            </a:r>
            <a:r>
              <a:rPr lang="en-US" sz="1200" dirty="0" err="1" smtClean="0"/>
              <a:t>visualise</a:t>
            </a:r>
            <a:r>
              <a:rPr lang="en-US" sz="1200" dirty="0" smtClean="0"/>
              <a:t> interaction by producing an interaction plot. Since all the variables are categorical, you do not need to define “high” and “low” values as in the alcohol example.</a:t>
            </a:r>
          </a:p>
          <a:p>
            <a:pPr lvl="1"/>
            <a:r>
              <a:rPr lang="en-US" sz="1200" dirty="0" smtClean="0"/>
              <a:t>Examine the residuals to check if the model assumptions are valid – in this example, there are some deviation from normality. What would you do to address the violation of assumption (maybe you can try transformation)?</a:t>
            </a:r>
          </a:p>
        </p:txBody>
      </p:sp>
      <p:sp>
        <p:nvSpPr>
          <p:cNvPr id="4" name="Slide Number Placeholder 3"/>
          <p:cNvSpPr>
            <a:spLocks noGrp="1"/>
          </p:cNvSpPr>
          <p:nvPr>
            <p:ph type="sldNum" sz="quarter" idx="12"/>
          </p:nvPr>
        </p:nvSpPr>
        <p:spPr/>
        <p:txBody>
          <a:bodyPr/>
          <a:lstStyle/>
          <a:p>
            <a:fld id="{35362D2C-CD90-41AE-BDDB-783AC3C23E4C}" type="slidenum">
              <a:rPr lang="en-US" smtClean="0"/>
              <a:t>150</a:t>
            </a:fld>
            <a:endParaRPr lang="en-US"/>
          </a:p>
        </p:txBody>
      </p:sp>
    </p:spTree>
    <p:extLst>
      <p:ext uri="{BB962C8B-B14F-4D97-AF65-F5344CB8AC3E}">
        <p14:creationId xmlns:p14="http://schemas.microsoft.com/office/powerpoint/2010/main" val="3592322739"/>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Previous examples use predictors that are time-invariant (at least during the study period)</a:t>
            </a:r>
          </a:p>
          <a:p>
            <a:r>
              <a:rPr lang="en-US" sz="1600" dirty="0" smtClean="0"/>
              <a:t>Growth curve model can be used to examine the effect of time varying predictors.</a:t>
            </a:r>
          </a:p>
          <a:p>
            <a:pPr lvl="1"/>
            <a:r>
              <a:rPr lang="en-US" sz="1200" dirty="0" smtClean="0"/>
              <a:t>This is particularly relevant for psychologists as many research aims to examine the effect of intervention on some </a:t>
            </a:r>
            <a:r>
              <a:rPr lang="en-US" sz="1200" dirty="0" err="1" smtClean="0"/>
              <a:t>behavioural</a:t>
            </a:r>
            <a:r>
              <a:rPr lang="en-US" sz="1200" dirty="0" smtClean="0"/>
              <a:t> outcomes.</a:t>
            </a:r>
          </a:p>
          <a:p>
            <a:pPr lvl="1"/>
            <a:r>
              <a:rPr lang="en-US" sz="1200" dirty="0" smtClean="0"/>
              <a:t>Require no special strategies to include the effect of a time-varying predictor in the growth curve model.</a:t>
            </a:r>
          </a:p>
          <a:p>
            <a:pPr lvl="1"/>
            <a:r>
              <a:rPr lang="en-US" sz="1200" dirty="0" smtClean="0"/>
              <a:t>E.g. A study can examine the effect of employment on </a:t>
            </a:r>
            <a:r>
              <a:rPr lang="en-US" sz="1200" dirty="0"/>
              <a:t>psychological well being </a:t>
            </a:r>
            <a:r>
              <a:rPr lang="en-US" sz="1200" dirty="0" smtClean="0"/>
              <a:t>in a longitudinal study among people who get unemployed at the beginning of the study. Employment status can change any time during the study period!</a:t>
            </a:r>
          </a:p>
          <a:p>
            <a:pPr lvl="1"/>
            <a:endParaRPr lang="en-US" sz="1200" dirty="0"/>
          </a:p>
          <a:p>
            <a:pPr lvl="1"/>
            <a:endParaRPr lang="en-US" sz="1200" dirty="0"/>
          </a:p>
        </p:txBody>
      </p:sp>
      <p:sp>
        <p:nvSpPr>
          <p:cNvPr id="4" name="Slide Number Placeholder 3"/>
          <p:cNvSpPr>
            <a:spLocks noGrp="1"/>
          </p:cNvSpPr>
          <p:nvPr>
            <p:ph type="sldNum" sz="quarter" idx="12"/>
          </p:nvPr>
        </p:nvSpPr>
        <p:spPr/>
        <p:txBody>
          <a:bodyPr/>
          <a:lstStyle/>
          <a:p>
            <a:fld id="{35362D2C-CD90-41AE-BDDB-783AC3C23E4C}" type="slidenum">
              <a:rPr lang="en-US" smtClean="0"/>
              <a:t>151</a:t>
            </a:fld>
            <a:endParaRPr lang="en-US"/>
          </a:p>
        </p:txBody>
      </p:sp>
    </p:spTree>
    <p:extLst>
      <p:ext uri="{BB962C8B-B14F-4D97-AF65-F5344CB8AC3E}">
        <p14:creationId xmlns:p14="http://schemas.microsoft.com/office/powerpoint/2010/main" val="2682733372"/>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152</a:t>
            </a:fld>
            <a:endParaRPr lang="en-US"/>
          </a:p>
        </p:txBody>
      </p:sp>
      <p:pic>
        <p:nvPicPr>
          <p:cNvPr id="5"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411760" y="1052736"/>
            <a:ext cx="3979167" cy="5073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3647797"/>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153</a:t>
            </a:fld>
            <a:endParaRPr lang="en-US"/>
          </a:p>
        </p:txBody>
      </p:sp>
    </p:spTree>
    <p:extLst>
      <p:ext uri="{BB962C8B-B14F-4D97-AF65-F5344CB8AC3E}">
        <p14:creationId xmlns:p14="http://schemas.microsoft.com/office/powerpoint/2010/main" val="37536477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Autofit/>
          </a:bodyPr>
          <a:lstStyle/>
          <a:p>
            <a:endParaRPr lang="en-US" sz="3600"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In this workshop, the lowest level of observation in the hierarchy is referred to as level 1 (e.g. students), and the upper level as level 2 (e.g. school).</a:t>
            </a:r>
          </a:p>
          <a:p>
            <a:endParaRPr lang="en-GB" sz="1600" dirty="0" smtClean="0"/>
          </a:p>
          <a:p>
            <a:r>
              <a:rPr lang="en-GB" sz="1600" dirty="0" smtClean="0"/>
              <a:t>What </a:t>
            </a:r>
            <a:r>
              <a:rPr lang="en-GB" sz="1600" dirty="0"/>
              <a:t>is the problem if I treat multilevel data as independent observations and analyse with traditional analysis methods, such as ANOVA and multiple regression analysis?</a:t>
            </a:r>
          </a:p>
          <a:p>
            <a:endParaRPr lang="en-US" sz="1600" dirty="0" smtClean="0"/>
          </a:p>
          <a:p>
            <a:r>
              <a:rPr lang="en-US" sz="1600" dirty="0" smtClean="0"/>
              <a:t>lead </a:t>
            </a:r>
            <a:r>
              <a:rPr lang="en-US" sz="1600" dirty="0"/>
              <a:t>to incorrect estimates of precision </a:t>
            </a:r>
            <a:r>
              <a:rPr lang="en-US" sz="1600" dirty="0" smtClean="0"/>
              <a:t>(dependent data will lead to underestimation of standard errors) and </a:t>
            </a:r>
            <a:r>
              <a:rPr lang="en-US" sz="1600" dirty="0"/>
              <a:t>result in an inflated risk of Type 1 errors</a:t>
            </a:r>
          </a:p>
          <a:p>
            <a:pPr lvl="1"/>
            <a:r>
              <a:rPr lang="en-US" sz="1600" dirty="0"/>
              <a:t>Finding a “significant” relationship when there is none.</a:t>
            </a:r>
          </a:p>
          <a:p>
            <a:pPr lvl="1"/>
            <a:r>
              <a:rPr lang="en-US" sz="1600" dirty="0"/>
              <a:t>In a major study, Bennett (1976) uses a single-level model to conclude that students’ academic performance was significantly influenced by teaching style, and such finding resulted in a call for using a more formal teaching style in schools.</a:t>
            </a:r>
          </a:p>
          <a:p>
            <a:pPr lvl="1"/>
            <a:r>
              <a:rPr lang="en-US" sz="1600" dirty="0"/>
              <a:t>This study did not take account of dependency in the scores of students from the same classes.</a:t>
            </a:r>
          </a:p>
          <a:p>
            <a:pPr lvl="1"/>
            <a:r>
              <a:rPr lang="en-US" sz="1600" dirty="0"/>
              <a:t>In subsequent multilevel analyses (Spencer, 2002), it was found that the effects of teaching style was not significant.</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16</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1600" dirty="0" smtClean="0"/>
              <a:t>Problem associated with incorrect estimation of precision</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17</a:t>
            </a:fld>
            <a:endParaRPr lang="en-US"/>
          </a:p>
        </p:txBody>
      </p:sp>
      <p:pic>
        <p:nvPicPr>
          <p:cNvPr id="901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23601"/>
            <a:ext cx="2880320" cy="23288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011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872" y="1523600"/>
            <a:ext cx="2987498" cy="23709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011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816" y="3847723"/>
            <a:ext cx="2955401" cy="23895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011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74993" y="3852485"/>
            <a:ext cx="2932377" cy="2370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48909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Single level model can allow grouping by including a set of dummy variables for groups as explanatory variable.</a:t>
            </a:r>
          </a:p>
          <a:p>
            <a:pPr lvl="1"/>
            <a:r>
              <a:rPr lang="en-US" sz="1600" dirty="0" smtClean="0"/>
              <a:t>Suppose we had only 3 schools, X, Y and Z, we can create 2 dummy variables (e.g. one for Y and one for Z) to represent the effect of schools, with reference to X.</a:t>
            </a:r>
          </a:p>
          <a:p>
            <a:pPr lvl="1"/>
            <a:r>
              <a:rPr lang="en-US" sz="1600" dirty="0" smtClean="0"/>
              <a:t>What do we do if we have 300 schools?</a:t>
            </a:r>
          </a:p>
          <a:p>
            <a:pPr lvl="2"/>
            <a:r>
              <a:rPr lang="en-US" sz="1600" dirty="0" smtClean="0"/>
              <a:t>Many researchers use single level model without adjusting for the dependency in the data.</a:t>
            </a:r>
          </a:p>
          <a:p>
            <a:pPr lvl="2"/>
            <a:r>
              <a:rPr lang="en-US" sz="1600" dirty="0" smtClean="0"/>
              <a:t>This underestimates the standard errors, and such underestimation is particularly severe for coefficients of explanatory variables measured at group level (e.g. government school </a:t>
            </a:r>
            <a:r>
              <a:rPr lang="en-US" sz="1600" dirty="0" err="1" smtClean="0"/>
              <a:t>vs</a:t>
            </a:r>
            <a:r>
              <a:rPr lang="en-US" sz="1600" dirty="0" smtClean="0"/>
              <a:t> private school).</a:t>
            </a:r>
          </a:p>
          <a:p>
            <a:r>
              <a:rPr lang="en-US" sz="1600" dirty="0"/>
              <a:t>Multilevel models can be used to account for the dependency in multilevel (nested) data, and investigate </a:t>
            </a:r>
            <a:r>
              <a:rPr lang="en-US" sz="1600" dirty="0" smtClean="0"/>
              <a:t>how </a:t>
            </a:r>
            <a:r>
              <a:rPr lang="en-US" sz="1600" dirty="0"/>
              <a:t>this dependency changes in relation to explanatory variables.</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18</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Multilevel modelling also provides a framework for examining </a:t>
            </a:r>
            <a:r>
              <a:rPr lang="en-US" sz="1600" dirty="0" smtClean="0"/>
              <a:t>between-group </a:t>
            </a:r>
            <a:r>
              <a:rPr lang="en-US" sz="1600" dirty="0" smtClean="0"/>
              <a:t>variability.</a:t>
            </a:r>
          </a:p>
          <a:p>
            <a:pPr lvl="1"/>
            <a:r>
              <a:rPr lang="en-US" sz="1600" dirty="0" smtClean="0"/>
              <a:t>Is there between-school variability in students’ academic progress?</a:t>
            </a:r>
          </a:p>
          <a:p>
            <a:pPr lvl="1"/>
            <a:r>
              <a:rPr lang="en-US" sz="1600" dirty="0" smtClean="0"/>
              <a:t>Does the strength of the relationship between prior attainment and subsequent performance vary across schools?</a:t>
            </a:r>
          </a:p>
          <a:p>
            <a:pPr lvl="1"/>
            <a:r>
              <a:rPr lang="en-US" sz="1600" dirty="0" smtClean="0"/>
              <a:t>Do health outcomes vary across areas?</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19</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Acknowledgement</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800" dirty="0" smtClean="0">
                <a:latin typeface="Times New Roman" panose="02020603050405020304" pitchFamily="18" charset="0"/>
                <a:cs typeface="Times New Roman" panose="02020603050405020304" pitchFamily="18" charset="0"/>
              </a:rPr>
              <a:t>I would like to acknowledge the Centre for Multilevel modelling, University of Bristol, for sharing their teaching materials on multilevel modelling.</a:t>
            </a:r>
          </a:p>
          <a:p>
            <a:r>
              <a:rPr lang="en-US" sz="1800" dirty="0" smtClean="0">
                <a:latin typeface="Times New Roman" panose="02020603050405020304" pitchFamily="18" charset="0"/>
                <a:cs typeface="Times New Roman" panose="02020603050405020304" pitchFamily="18" charset="0"/>
              </a:rPr>
              <a:t>Some parts of this workshop is adapted from their materials.</a:t>
            </a:r>
          </a:p>
          <a:p>
            <a:r>
              <a:rPr lang="en-US" sz="1800" dirty="0" smtClean="0">
                <a:latin typeface="Times New Roman" panose="02020603050405020304" pitchFamily="18" charset="0"/>
                <a:cs typeface="Times New Roman" panose="02020603050405020304" pitchFamily="18" charset="0"/>
              </a:rPr>
              <a:t>Some parts of this workshop is based on examples in Singer and Willett (2003).</a:t>
            </a:r>
            <a:endParaRPr lang="en-US" sz="18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5362D2C-CD90-41AE-BDDB-783AC3C23E4C}" type="slidenum">
              <a:rPr lang="en-US" smtClean="0"/>
              <a:t>2</a:t>
            </a:fld>
            <a:endParaRPr lang="en-US"/>
          </a:p>
        </p:txBody>
      </p:sp>
    </p:spTree>
    <p:extLst>
      <p:ext uri="{BB962C8B-B14F-4D97-AF65-F5344CB8AC3E}">
        <p14:creationId xmlns:p14="http://schemas.microsoft.com/office/powerpoint/2010/main" val="37082133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35362D2C-CD90-41AE-BDDB-783AC3C23E4C}" type="slidenum">
              <a:rPr lang="en-US" smtClean="0"/>
              <a:t>20</a:t>
            </a:fld>
            <a:endParaRPr lang="en-US"/>
          </a:p>
        </p:txBody>
      </p:sp>
    </p:spTree>
    <p:extLst>
      <p:ext uri="{BB962C8B-B14F-4D97-AF65-F5344CB8AC3E}">
        <p14:creationId xmlns:p14="http://schemas.microsoft.com/office/powerpoint/2010/main" val="8942333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A single-level regression model for the mean</a:t>
            </a:r>
          </a:p>
          <a:p>
            <a:endParaRPr lang="en-US" sz="1600" dirty="0"/>
          </a:p>
          <a:p>
            <a:endParaRPr lang="en-US" sz="1600" dirty="0" smtClean="0"/>
          </a:p>
          <a:p>
            <a:endParaRPr lang="en-US" sz="1600" dirty="0" smtClean="0"/>
          </a:p>
          <a:p>
            <a:endParaRPr lang="en-US" sz="1600" dirty="0"/>
          </a:p>
          <a:p>
            <a:r>
              <a:rPr lang="en-US" sz="1600" dirty="0" smtClean="0"/>
              <a:t>        is the value of y for the i-</a:t>
            </a:r>
            <a:r>
              <a:rPr lang="en-US" sz="1600" dirty="0" err="1" smtClean="0"/>
              <a:t>th</a:t>
            </a:r>
            <a:r>
              <a:rPr lang="en-US" sz="1600" dirty="0" smtClean="0"/>
              <a:t> individuals,     is the mean of y in the population and </a:t>
            </a:r>
            <a:br>
              <a:rPr lang="en-US" sz="1600" dirty="0" smtClean="0"/>
            </a:br>
            <a:r>
              <a:rPr lang="en-US" sz="1600" dirty="0" smtClean="0"/>
              <a:t>        is the residual for the i-</a:t>
            </a:r>
            <a:r>
              <a:rPr lang="en-US" sz="1600" dirty="0" err="1" smtClean="0"/>
              <a:t>th</a:t>
            </a:r>
            <a:r>
              <a:rPr lang="en-US" sz="1600" dirty="0" smtClean="0"/>
              <a:t> individuals (difference between the individual’s y value and the population mean. It is usually assumed that	follow a normal distribution with mean zero and variance        .</a:t>
            </a:r>
            <a:endParaRPr lang="en-US" sz="1600" dirty="0"/>
          </a:p>
          <a:p>
            <a:endParaRPr lang="en-US" sz="1600" dirty="0" smtClean="0"/>
          </a:p>
          <a:p>
            <a:endParaRPr lang="en-US" sz="1600" dirty="0" smtClean="0"/>
          </a:p>
          <a:p>
            <a:endParaRPr lang="en-US" sz="16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484784"/>
            <a:ext cx="3168352" cy="824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8386" y="2546237"/>
            <a:ext cx="305629" cy="322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5570" y="2546236"/>
            <a:ext cx="297610" cy="301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27336" y="2847268"/>
            <a:ext cx="236679" cy="258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7"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31312" y="3645024"/>
            <a:ext cx="3338339" cy="214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80112" y="3084628"/>
            <a:ext cx="236679" cy="258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8"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63888" y="3258450"/>
            <a:ext cx="313070" cy="284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21</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Variance component model</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pPr marL="0" indent="0">
              <a:buNone/>
            </a:pPr>
            <a:r>
              <a:rPr lang="en-US" sz="1800" dirty="0" smtClean="0"/>
              <a:t>Suppose that the data are collected with individual at level 1, and nested with groups at level 2.</a:t>
            </a:r>
          </a:p>
          <a:p>
            <a:pPr marL="0" indent="0">
              <a:buNone/>
            </a:pPr>
            <a:endParaRPr lang="en-US" sz="1800" dirty="0" smtClean="0"/>
          </a:p>
          <a:p>
            <a:pPr marL="0" indent="0">
              <a:buNone/>
            </a:pPr>
            <a:endParaRPr lang="en-US" sz="1800" dirty="0"/>
          </a:p>
        </p:txBody>
      </p:sp>
      <p:graphicFrame>
        <p:nvGraphicFramePr>
          <p:cNvPr id="4" name="Object 3"/>
          <p:cNvGraphicFramePr>
            <a:graphicFrameLocks noChangeAspect="1"/>
          </p:cNvGraphicFramePr>
          <p:nvPr>
            <p:extLst>
              <p:ext uri="{D42A27DB-BD31-4B8C-83A1-F6EECF244321}">
                <p14:modId xmlns:p14="http://schemas.microsoft.com/office/powerpoint/2010/main" val="2526673456"/>
              </p:ext>
            </p:extLst>
          </p:nvPr>
        </p:nvGraphicFramePr>
        <p:xfrm>
          <a:off x="538163" y="1697038"/>
          <a:ext cx="7659687" cy="4754562"/>
        </p:xfrm>
        <a:graphic>
          <a:graphicData uri="http://schemas.openxmlformats.org/presentationml/2006/ole">
            <mc:AlternateContent xmlns:mc="http://schemas.openxmlformats.org/markup-compatibility/2006">
              <mc:Choice xmlns:v="urn:schemas-microsoft-com:vml" Requires="v">
                <p:oleObj spid="_x0000_s11760" name="Document" r:id="rId3" imgW="7633547" imgH="4720087" progId="Word.Document.12">
                  <p:embed/>
                </p:oleObj>
              </mc:Choice>
              <mc:Fallback>
                <p:oleObj name="Document" r:id="rId3" imgW="7633547" imgH="4720087" progId="Word.Document.12">
                  <p:embed/>
                  <p:pic>
                    <p:nvPicPr>
                      <p:cNvPr id="0" name=""/>
                      <p:cNvPicPr/>
                      <p:nvPr/>
                    </p:nvPicPr>
                    <p:blipFill>
                      <a:blip r:embed="rId4"/>
                      <a:stretch>
                        <a:fillRect/>
                      </a:stretch>
                    </p:blipFill>
                    <p:spPr>
                      <a:xfrm>
                        <a:off x="538163" y="1697038"/>
                        <a:ext cx="7659687" cy="4754562"/>
                      </a:xfrm>
                      <a:prstGeom prst="rect">
                        <a:avLst/>
                      </a:prstGeom>
                    </p:spPr>
                  </p:pic>
                </p:oleObj>
              </mc:Fallback>
            </mc:AlternateContent>
          </a:graphicData>
        </a:graphic>
      </p:graphicFrame>
      <p:sp>
        <p:nvSpPr>
          <p:cNvPr id="5" name="Slide Number Placeholder 4"/>
          <p:cNvSpPr>
            <a:spLocks noGrp="1"/>
          </p:cNvSpPr>
          <p:nvPr>
            <p:ph type="sldNum" sz="quarter" idx="12"/>
          </p:nvPr>
        </p:nvSpPr>
        <p:spPr/>
        <p:txBody>
          <a:bodyPr/>
          <a:lstStyle/>
          <a:p>
            <a:fld id="{35362D2C-CD90-41AE-BDDB-783AC3C23E4C}" type="slidenum">
              <a:rPr lang="en-US" smtClean="0"/>
              <a:t>22</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Variance component model</a:t>
            </a:r>
            <a:endParaRPr lang="en-US" dirty="0"/>
          </a:p>
        </p:txBody>
      </p:sp>
      <p:sp>
        <p:nvSpPr>
          <p:cNvPr id="5" name="Content Placeholder 4"/>
          <p:cNvSpPr>
            <a:spLocks noGrp="1"/>
          </p:cNvSpPr>
          <p:nvPr>
            <p:ph idx="1"/>
          </p:nvPr>
        </p:nvSpPr>
        <p:spPr/>
        <p:txBody>
          <a:bodyPr>
            <a:normAutofit/>
          </a:bodyPr>
          <a:lstStyle/>
          <a:p>
            <a:r>
              <a:rPr lang="en-US" sz="1800" dirty="0" smtClean="0"/>
              <a:t>   is the residual at level 2 with a normal distribution</a:t>
            </a:r>
          </a:p>
          <a:p>
            <a:endParaRPr lang="en-US" sz="1800" dirty="0"/>
          </a:p>
          <a:p>
            <a:r>
              <a:rPr lang="en-US" sz="1800" dirty="0" smtClean="0"/>
              <a:t>    is the residual at level 1 with a normal distribution </a:t>
            </a:r>
          </a:p>
          <a:p>
            <a:endParaRPr lang="en-US" sz="1800"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2348880"/>
            <a:ext cx="4608512" cy="3738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8" name="Object 7"/>
          <p:cNvGraphicFramePr>
            <a:graphicFrameLocks noChangeAspect="1"/>
          </p:cNvGraphicFramePr>
          <p:nvPr>
            <p:extLst>
              <p:ext uri="{D42A27DB-BD31-4B8C-83A1-F6EECF244321}">
                <p14:modId xmlns:p14="http://schemas.microsoft.com/office/powerpoint/2010/main" val="1193383594"/>
              </p:ext>
            </p:extLst>
          </p:nvPr>
        </p:nvGraphicFramePr>
        <p:xfrm>
          <a:off x="683568" y="1196752"/>
          <a:ext cx="381000" cy="552450"/>
        </p:xfrm>
        <a:graphic>
          <a:graphicData uri="http://schemas.openxmlformats.org/presentationml/2006/ole">
            <mc:AlternateContent xmlns:mc="http://schemas.openxmlformats.org/markup-compatibility/2006">
              <mc:Choice xmlns:v="urn:schemas-microsoft-com:vml" Requires="v">
                <p:oleObj spid="_x0000_s78782" name="Equation" r:id="rId4" imgW="164957" imgH="241091" progId="Equation.DSMT4">
                  <p:embed/>
                </p:oleObj>
              </mc:Choice>
              <mc:Fallback>
                <p:oleObj name="Equation" r:id="rId4" imgW="164957" imgH="241091"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1196752"/>
                        <a:ext cx="381000" cy="552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357893035"/>
              </p:ext>
            </p:extLst>
          </p:nvPr>
        </p:nvGraphicFramePr>
        <p:xfrm>
          <a:off x="683568" y="1812276"/>
          <a:ext cx="381000" cy="552450"/>
        </p:xfrm>
        <a:graphic>
          <a:graphicData uri="http://schemas.openxmlformats.org/presentationml/2006/ole">
            <mc:AlternateContent xmlns:mc="http://schemas.openxmlformats.org/markup-compatibility/2006">
              <mc:Choice xmlns:v="urn:schemas-microsoft-com:vml" Requires="v">
                <p:oleObj spid="_x0000_s78783" name="Equation" r:id="rId6" imgW="164880" imgH="241200" progId="Equation.DSMT4">
                  <p:embed/>
                </p:oleObj>
              </mc:Choice>
              <mc:Fallback>
                <p:oleObj name="Equation" r:id="rId6" imgW="164880" imgH="241200" progId="Equation.DSMT4">
                  <p:embed/>
                  <p:pic>
                    <p:nvPicPr>
                      <p:cNvPr id="0" name="Object 7"/>
                      <p:cNvPicPr>
                        <a:picLocks noChangeAspect="1" noChangeArrowheads="1"/>
                      </p:cNvPicPr>
                      <p:nvPr/>
                    </p:nvPicPr>
                    <p:blipFill>
                      <a:blip r:embed="rId7"/>
                      <a:srcRect/>
                      <a:stretch>
                        <a:fillRect/>
                      </a:stretch>
                    </p:blipFill>
                    <p:spPr bwMode="auto">
                      <a:xfrm>
                        <a:off x="683568" y="1812276"/>
                        <a:ext cx="3810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212557665"/>
              </p:ext>
            </p:extLst>
          </p:nvPr>
        </p:nvGraphicFramePr>
        <p:xfrm>
          <a:off x="6228184" y="1844824"/>
          <a:ext cx="1789113" cy="550863"/>
        </p:xfrm>
        <a:graphic>
          <a:graphicData uri="http://schemas.openxmlformats.org/presentationml/2006/ole">
            <mc:AlternateContent xmlns:mc="http://schemas.openxmlformats.org/markup-compatibility/2006">
              <mc:Choice xmlns:v="urn:schemas-microsoft-com:vml" Requires="v">
                <p:oleObj spid="_x0000_s78784" name="Equation" r:id="rId8" imgW="774360" imgH="241200" progId="Equation.DSMT4">
                  <p:embed/>
                </p:oleObj>
              </mc:Choice>
              <mc:Fallback>
                <p:oleObj name="Equation" r:id="rId8" imgW="774360" imgH="241200" progId="Equation.DSMT4">
                  <p:embed/>
                  <p:pic>
                    <p:nvPicPr>
                      <p:cNvPr id="0" name="Object 8"/>
                      <p:cNvPicPr>
                        <a:picLocks noChangeAspect="1" noChangeArrowheads="1"/>
                      </p:cNvPicPr>
                      <p:nvPr/>
                    </p:nvPicPr>
                    <p:blipFill>
                      <a:blip r:embed="rId9"/>
                      <a:srcRect/>
                      <a:stretch>
                        <a:fillRect/>
                      </a:stretch>
                    </p:blipFill>
                    <p:spPr bwMode="auto">
                      <a:xfrm>
                        <a:off x="6228184" y="1844824"/>
                        <a:ext cx="1789113"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95036877"/>
              </p:ext>
            </p:extLst>
          </p:nvPr>
        </p:nvGraphicFramePr>
        <p:xfrm>
          <a:off x="6213475" y="1196975"/>
          <a:ext cx="1819275" cy="550863"/>
        </p:xfrm>
        <a:graphic>
          <a:graphicData uri="http://schemas.openxmlformats.org/presentationml/2006/ole">
            <mc:AlternateContent xmlns:mc="http://schemas.openxmlformats.org/markup-compatibility/2006">
              <mc:Choice xmlns:v="urn:schemas-microsoft-com:vml" Requires="v">
                <p:oleObj spid="_x0000_s78785" name="Equation" r:id="rId10" imgW="787320" imgH="241200" progId="Equation.DSMT4">
                  <p:embed/>
                </p:oleObj>
              </mc:Choice>
              <mc:Fallback>
                <p:oleObj name="Equation" r:id="rId10" imgW="787320" imgH="241200" progId="Equation.DSMT4">
                  <p:embed/>
                  <p:pic>
                    <p:nvPicPr>
                      <p:cNvPr id="0" name="Object 9"/>
                      <p:cNvPicPr>
                        <a:picLocks noChangeAspect="1" noChangeArrowheads="1"/>
                      </p:cNvPicPr>
                      <p:nvPr/>
                    </p:nvPicPr>
                    <p:blipFill>
                      <a:blip r:embed="rId11"/>
                      <a:srcRect/>
                      <a:stretch>
                        <a:fillRect/>
                      </a:stretch>
                    </p:blipFill>
                    <p:spPr bwMode="auto">
                      <a:xfrm>
                        <a:off x="6213475" y="1196975"/>
                        <a:ext cx="1819275"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Slide Number Placeholder 2"/>
          <p:cNvSpPr>
            <a:spLocks noGrp="1"/>
          </p:cNvSpPr>
          <p:nvPr>
            <p:ph type="sldNum" sz="quarter" idx="12"/>
          </p:nvPr>
        </p:nvSpPr>
        <p:spPr/>
        <p:txBody>
          <a:bodyPr/>
          <a:lstStyle/>
          <a:p>
            <a:fld id="{35362D2C-CD90-41AE-BDDB-783AC3C23E4C}" type="slidenum">
              <a:rPr lang="en-US" smtClean="0"/>
              <a:t>23</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The total variance is partitioned into between                       and within </a:t>
            </a:r>
            <a:br>
              <a:rPr lang="en-US" sz="1600" dirty="0" smtClean="0"/>
            </a:br>
            <a:r>
              <a:rPr lang="en-US" sz="1600" dirty="0" smtClean="0"/>
              <a:t>group variance.</a:t>
            </a:r>
          </a:p>
          <a:p>
            <a:r>
              <a:rPr lang="en-US" sz="1600" dirty="0" smtClean="0"/>
              <a:t>Variance Partition Coefficient (VPC)</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This represents the proportion of total variance due to difference between groups. In simple multilevel model, this is equal to the intra-class correlation coefficient.</a:t>
            </a:r>
          </a:p>
          <a:p>
            <a:endParaRPr lang="en-US"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3286164326"/>
              </p:ext>
            </p:extLst>
          </p:nvPr>
        </p:nvGraphicFramePr>
        <p:xfrm>
          <a:off x="4932040" y="1052736"/>
          <a:ext cx="1260103" cy="363774"/>
        </p:xfrm>
        <a:graphic>
          <a:graphicData uri="http://schemas.openxmlformats.org/presentationml/2006/ole">
            <mc:AlternateContent xmlns:mc="http://schemas.openxmlformats.org/markup-compatibility/2006">
              <mc:Choice xmlns:v="urn:schemas-microsoft-com:vml" Requires="v">
                <p:oleObj spid="_x0000_s92614" name="Equation" r:id="rId3" imgW="825480" imgH="241200" progId="Equation.DSMT4">
                  <p:embed/>
                </p:oleObj>
              </mc:Choice>
              <mc:Fallback>
                <p:oleObj name="Equation" r:id="rId3" imgW="825480" imgH="241200" progId="Equation.DSMT4">
                  <p:embed/>
                  <p:pic>
                    <p:nvPicPr>
                      <p:cNvPr id="0" name="Object 10"/>
                      <p:cNvPicPr>
                        <a:picLocks noChangeAspect="1" noChangeArrowheads="1"/>
                      </p:cNvPicPr>
                      <p:nvPr/>
                    </p:nvPicPr>
                    <p:blipFill>
                      <a:blip r:embed="rId4"/>
                      <a:srcRect/>
                      <a:stretch>
                        <a:fillRect/>
                      </a:stretch>
                    </p:blipFill>
                    <p:spPr bwMode="auto">
                      <a:xfrm>
                        <a:off x="4932040" y="1052736"/>
                        <a:ext cx="1260103" cy="363774"/>
                      </a:xfrm>
                      <a:prstGeom prst="rect">
                        <a:avLst/>
                      </a:prstGeom>
                      <a:noFill/>
                      <a:ln>
                        <a:noFill/>
                      </a:ln>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917467946"/>
              </p:ext>
            </p:extLst>
          </p:nvPr>
        </p:nvGraphicFramePr>
        <p:xfrm>
          <a:off x="7164288" y="1052736"/>
          <a:ext cx="1260475" cy="363537"/>
        </p:xfrm>
        <a:graphic>
          <a:graphicData uri="http://schemas.openxmlformats.org/presentationml/2006/ole">
            <mc:AlternateContent xmlns:mc="http://schemas.openxmlformats.org/markup-compatibility/2006">
              <mc:Choice xmlns:v="urn:schemas-microsoft-com:vml" Requires="v">
                <p:oleObj spid="_x0000_s92615" name="Equation" r:id="rId5" imgW="825480" imgH="241200" progId="Equation.DSMT4">
                  <p:embed/>
                </p:oleObj>
              </mc:Choice>
              <mc:Fallback>
                <p:oleObj name="Equation" r:id="rId5" imgW="825480" imgH="241200" progId="Equation.DSMT4">
                  <p:embed/>
                  <p:pic>
                    <p:nvPicPr>
                      <p:cNvPr id="0" name="Object 3"/>
                      <p:cNvPicPr>
                        <a:picLocks noChangeAspect="1" noChangeArrowheads="1"/>
                      </p:cNvPicPr>
                      <p:nvPr/>
                    </p:nvPicPr>
                    <p:blipFill>
                      <a:blip r:embed="rId6"/>
                      <a:srcRect/>
                      <a:stretch>
                        <a:fillRect/>
                      </a:stretch>
                    </p:blipFill>
                    <p:spPr bwMode="auto">
                      <a:xfrm>
                        <a:off x="7164288" y="1052736"/>
                        <a:ext cx="1260475"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93723353"/>
              </p:ext>
            </p:extLst>
          </p:nvPr>
        </p:nvGraphicFramePr>
        <p:xfrm>
          <a:off x="1000125" y="1971675"/>
          <a:ext cx="1492250" cy="687388"/>
        </p:xfrm>
        <a:graphic>
          <a:graphicData uri="http://schemas.openxmlformats.org/presentationml/2006/ole">
            <mc:AlternateContent xmlns:mc="http://schemas.openxmlformats.org/markup-compatibility/2006">
              <mc:Choice xmlns:v="urn:schemas-microsoft-com:vml" Requires="v">
                <p:oleObj spid="_x0000_s92616" name="Equation" r:id="rId7" imgW="977760" imgH="457200" progId="Equation.DSMT4">
                  <p:embed/>
                </p:oleObj>
              </mc:Choice>
              <mc:Fallback>
                <p:oleObj name="Equation" r:id="rId7" imgW="977760" imgH="457200" progId="Equation.DSMT4">
                  <p:embed/>
                  <p:pic>
                    <p:nvPicPr>
                      <p:cNvPr id="0" name="Object 3"/>
                      <p:cNvPicPr>
                        <a:picLocks noChangeAspect="1" noChangeArrowheads="1"/>
                      </p:cNvPicPr>
                      <p:nvPr/>
                    </p:nvPicPr>
                    <p:blipFill>
                      <a:blip r:embed="rId8"/>
                      <a:srcRect/>
                      <a:stretch>
                        <a:fillRect/>
                      </a:stretch>
                    </p:blipFill>
                    <p:spPr bwMode="auto">
                      <a:xfrm>
                        <a:off x="1000125" y="1971675"/>
                        <a:ext cx="14922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Slide Number Placeholder 6"/>
          <p:cNvSpPr>
            <a:spLocks noGrp="1"/>
          </p:cNvSpPr>
          <p:nvPr>
            <p:ph type="sldNum" sz="quarter" idx="12"/>
          </p:nvPr>
        </p:nvSpPr>
        <p:spPr/>
        <p:txBody>
          <a:bodyPr/>
          <a:lstStyle/>
          <a:p>
            <a:fld id="{35362D2C-CD90-41AE-BDDB-783AC3C23E4C}" type="slidenum">
              <a:rPr lang="en-US" smtClean="0"/>
              <a:t>24</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Example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Hedonism in Europe</a:t>
            </a:r>
          </a:p>
          <a:p>
            <a:pPr lvl="1"/>
            <a:r>
              <a:rPr lang="en-US" sz="1600" dirty="0" smtClean="0"/>
              <a:t>Data from the 2002 European Social Surveys for 20 EU countries, measuring </a:t>
            </a:r>
            <a:r>
              <a:rPr lang="en-US" sz="1600" i="1" dirty="0" smtClean="0"/>
              <a:t>hedonism</a:t>
            </a:r>
          </a:p>
          <a:p>
            <a:pPr lvl="1"/>
            <a:r>
              <a:rPr lang="en-US" sz="1600" dirty="0" smtClean="0"/>
              <a:t>“Pleasure and sensuous gratification for oneself”</a:t>
            </a:r>
          </a:p>
          <a:p>
            <a:pPr lvl="2"/>
            <a:r>
              <a:rPr lang="en-US" sz="1600" dirty="0" smtClean="0"/>
              <a:t>To what extend the participants identify themselves with descriptions like “He seeks every chance he can to have fun. It is important to him to do things that give him pleasure”</a:t>
            </a:r>
          </a:p>
          <a:p>
            <a:pPr lvl="1"/>
            <a:r>
              <a:rPr lang="en-US" sz="1600" dirty="0" smtClean="0"/>
              <a:t>Two-level design: Individuals at level 1 and country at level 2.</a:t>
            </a:r>
            <a:endParaRPr lang="en-US" sz="1600" dirty="0"/>
          </a:p>
          <a:p>
            <a:r>
              <a:rPr lang="en-US" sz="1600" dirty="0" smtClean="0"/>
              <a:t>A variance component model for hedonism in Europe</a:t>
            </a:r>
          </a:p>
          <a:p>
            <a:endParaRPr lang="en-US" sz="1600" i="1" dirty="0"/>
          </a:p>
          <a:p>
            <a:pPr marL="457200" lvl="1" indent="0">
              <a:buNone/>
            </a:pPr>
            <a:endParaRPr lang="en-US" sz="1600" dirty="0" smtClean="0"/>
          </a:p>
          <a:p>
            <a:pPr marL="0" indent="0">
              <a:buNone/>
            </a:pPr>
            <a:endParaRPr lang="en-US" sz="1600" i="1" dirty="0" smtClean="0"/>
          </a:p>
        </p:txBody>
      </p:sp>
      <p:sp>
        <p:nvSpPr>
          <p:cNvPr id="4" name="Slide Number Placeholder 3"/>
          <p:cNvSpPr>
            <a:spLocks noGrp="1"/>
          </p:cNvSpPr>
          <p:nvPr>
            <p:ph type="sldNum" sz="quarter" idx="12"/>
          </p:nvPr>
        </p:nvSpPr>
        <p:spPr/>
        <p:txBody>
          <a:bodyPr/>
          <a:lstStyle/>
          <a:p>
            <a:fld id="{35362D2C-CD90-41AE-BDDB-783AC3C23E4C}" type="slidenum">
              <a:rPr lang="en-US" smtClean="0"/>
              <a:t>25</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4015857505"/>
              </p:ext>
            </p:extLst>
          </p:nvPr>
        </p:nvGraphicFramePr>
        <p:xfrm>
          <a:off x="1023938" y="3644900"/>
          <a:ext cx="3203575" cy="504825"/>
        </p:xfrm>
        <a:graphic>
          <a:graphicData uri="http://schemas.openxmlformats.org/presentationml/2006/ole">
            <mc:AlternateContent xmlns:mc="http://schemas.openxmlformats.org/markup-compatibility/2006">
              <mc:Choice xmlns:v="urn:schemas-microsoft-com:vml" Requires="v">
                <p:oleObj spid="_x0000_s66856" name="Equation" r:id="rId3" imgW="1523880" imgH="241200" progId="Equation.DSMT4">
                  <p:embed/>
                </p:oleObj>
              </mc:Choice>
              <mc:Fallback>
                <p:oleObj name="Equation" r:id="rId3" imgW="1523880" imgH="241200" progId="Equation.DSMT4">
                  <p:embed/>
                  <p:pic>
                    <p:nvPicPr>
                      <p:cNvPr id="0" name="Object 3"/>
                      <p:cNvPicPr>
                        <a:picLocks noChangeAspect="1" noChangeArrowheads="1"/>
                      </p:cNvPicPr>
                      <p:nvPr/>
                    </p:nvPicPr>
                    <p:blipFill>
                      <a:blip r:embed="rId4"/>
                      <a:srcRect/>
                      <a:stretch>
                        <a:fillRect/>
                      </a:stretch>
                    </p:blipFill>
                    <p:spPr bwMode="auto">
                      <a:xfrm>
                        <a:off x="1023938" y="3644900"/>
                        <a:ext cx="32035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Multilevel model with country effects fitted to the hedonism data</a:t>
            </a:r>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r>
              <a:rPr lang="en-US" sz="1600" dirty="0" smtClean="0"/>
              <a:t>The VPC is 0.094/(0.094+0.885) = 0.096. 9.6% of the total variance in hedonism is due to between-country differences.</a:t>
            </a:r>
          </a:p>
          <a:p>
            <a:r>
              <a:rPr lang="en-US" sz="1600" dirty="0" smtClean="0"/>
              <a:t>Can also interpret 0.096 as the correlation between the hedonism scores for two randomly selected individuals from the same country.</a:t>
            </a:r>
          </a:p>
          <a:p>
            <a:endParaRPr lang="en-US" sz="16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412776"/>
            <a:ext cx="8161847" cy="163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26</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Visualizing the variation - Caterpillar plot</a:t>
            </a:r>
            <a:endParaRPr lang="en-US" sz="1600"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628800"/>
            <a:ext cx="6198074" cy="4401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27</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Testing for group effects</a:t>
            </a:r>
          </a:p>
          <a:p>
            <a:pPr lvl="1"/>
            <a:r>
              <a:rPr lang="en-US" sz="1600" dirty="0" smtClean="0"/>
              <a:t>Likelihood ratio test</a:t>
            </a:r>
          </a:p>
          <a:p>
            <a:pPr lvl="1"/>
            <a:r>
              <a:rPr lang="en-US" sz="1600" dirty="0" smtClean="0"/>
              <a:t>H</a:t>
            </a:r>
            <a:r>
              <a:rPr lang="en-US" sz="1600" baseline="-25000" dirty="0" smtClean="0"/>
              <a:t>0</a:t>
            </a:r>
            <a:r>
              <a:rPr lang="en-US" sz="1600" dirty="0" smtClean="0"/>
              <a:t>:                 </a:t>
            </a:r>
            <a:r>
              <a:rPr lang="en-US" sz="1600" dirty="0" err="1" smtClean="0"/>
              <a:t>vs</a:t>
            </a:r>
            <a:r>
              <a:rPr lang="en-US" sz="1600" dirty="0" smtClean="0"/>
              <a:t> H</a:t>
            </a:r>
            <a:r>
              <a:rPr lang="en-US" sz="1600" baseline="-25000" dirty="0" smtClean="0"/>
              <a:t>1</a:t>
            </a:r>
            <a:r>
              <a:rPr lang="en-US" sz="1600" dirty="0" smtClean="0"/>
              <a:t> :</a:t>
            </a:r>
          </a:p>
          <a:p>
            <a:pPr lvl="1"/>
            <a:r>
              <a:rPr lang="en-US" sz="1600" dirty="0" smtClean="0"/>
              <a:t>LR = -2 log L</a:t>
            </a:r>
            <a:r>
              <a:rPr lang="en-US" sz="1600" baseline="-25000" dirty="0" smtClean="0"/>
              <a:t>1</a:t>
            </a:r>
            <a:r>
              <a:rPr lang="en-US" sz="1600" dirty="0" smtClean="0"/>
              <a:t> – (-2log L</a:t>
            </a:r>
            <a:r>
              <a:rPr lang="en-US" sz="1600" baseline="-25000" dirty="0" smtClean="0"/>
              <a:t>2</a:t>
            </a:r>
            <a:r>
              <a:rPr lang="en-US" sz="1600" dirty="0" smtClean="0"/>
              <a:t> )</a:t>
            </a:r>
          </a:p>
          <a:p>
            <a:pPr lvl="2"/>
            <a:r>
              <a:rPr lang="en-US" sz="1600" dirty="0" smtClean="0"/>
              <a:t>L</a:t>
            </a:r>
            <a:r>
              <a:rPr lang="en-US" sz="1600" baseline="-25000" dirty="0" smtClean="0"/>
              <a:t>1</a:t>
            </a:r>
            <a:r>
              <a:rPr lang="en-US" sz="1600" dirty="0" smtClean="0"/>
              <a:t> and L</a:t>
            </a:r>
            <a:r>
              <a:rPr lang="en-US" sz="1600" baseline="-25000" dirty="0" smtClean="0"/>
              <a:t>2</a:t>
            </a:r>
            <a:r>
              <a:rPr lang="en-US" sz="1600" dirty="0" smtClean="0"/>
              <a:t> are the likelihood values of </a:t>
            </a:r>
            <a:r>
              <a:rPr lang="en-US" sz="1600" dirty="0" smtClean="0"/>
              <a:t>the corresponding </a:t>
            </a:r>
            <a:r>
              <a:rPr lang="en-US" sz="1600" dirty="0" smtClean="0"/>
              <a:t>single-level and multilevel models.</a:t>
            </a:r>
          </a:p>
          <a:p>
            <a:pPr lvl="1"/>
            <a:r>
              <a:rPr lang="en-US" sz="1600" dirty="0" smtClean="0"/>
              <a:t>The test statistics LR is compared to a chi-squared distribution with degrees of freedom equal to the number of extra parameters in the more complex model.</a:t>
            </a:r>
          </a:p>
          <a:p>
            <a:pPr lvl="1"/>
            <a:r>
              <a:rPr lang="en-US" sz="1600" dirty="0" smtClean="0"/>
              <a:t>Degree of freedom in this comparison is 1 – The multilevel model has one more parameter          .</a:t>
            </a:r>
          </a:p>
          <a:p>
            <a:pPr lvl="1"/>
            <a:r>
              <a:rPr lang="en-US" sz="1600" dirty="0" smtClean="0"/>
              <a:t>We have</a:t>
            </a:r>
          </a:p>
          <a:p>
            <a:pPr lvl="2"/>
            <a:r>
              <a:rPr lang="en-US" sz="1600" dirty="0" smtClean="0"/>
              <a:t>-2 log L</a:t>
            </a:r>
            <a:r>
              <a:rPr lang="en-US" sz="1600" baseline="-25000" dirty="0" smtClean="0"/>
              <a:t>SL</a:t>
            </a:r>
            <a:r>
              <a:rPr lang="en-US" sz="1600" dirty="0" smtClean="0"/>
              <a:t> = 102590</a:t>
            </a:r>
          </a:p>
          <a:p>
            <a:pPr lvl="2"/>
            <a:r>
              <a:rPr lang="en-US" sz="1600" dirty="0" smtClean="0"/>
              <a:t>-2 log L</a:t>
            </a:r>
            <a:r>
              <a:rPr lang="en-US" sz="1600" baseline="-25000" dirty="0" smtClean="0"/>
              <a:t>ML</a:t>
            </a:r>
            <a:r>
              <a:rPr lang="en-US" sz="1600" dirty="0" smtClean="0"/>
              <a:t> = 99303</a:t>
            </a:r>
          </a:p>
          <a:p>
            <a:pPr lvl="2"/>
            <a:r>
              <a:rPr lang="en-US" sz="1600" dirty="0" smtClean="0"/>
              <a:t>LR = 3287</a:t>
            </a:r>
          </a:p>
          <a:p>
            <a:pPr lvl="2"/>
            <a:r>
              <a:rPr lang="en-US" sz="1600" dirty="0" smtClean="0"/>
              <a:t>The critical value for a chi-square distribution with 1 </a:t>
            </a:r>
            <a:r>
              <a:rPr lang="en-US" sz="1600" dirty="0" err="1" smtClean="0"/>
              <a:t>d.f.</a:t>
            </a:r>
            <a:r>
              <a:rPr lang="en-US" sz="1600" dirty="0" smtClean="0"/>
              <a:t> is 3.84.</a:t>
            </a:r>
          </a:p>
          <a:p>
            <a:pPr lvl="2"/>
            <a:r>
              <a:rPr lang="en-US" sz="1600" dirty="0" smtClean="0"/>
              <a:t>Significant variation in hedonism across countries.</a:t>
            </a:r>
          </a:p>
          <a:p>
            <a:pPr lvl="2"/>
            <a:endParaRPr lang="en-US" sz="1600" dirty="0"/>
          </a:p>
          <a:p>
            <a:pPr marL="914400" lvl="2" indent="0">
              <a:buNone/>
            </a:pPr>
            <a:endParaRPr lang="en-US" sz="1600" dirty="0"/>
          </a:p>
          <a:p>
            <a:pPr lvl="2"/>
            <a:endParaRPr lang="en-US" sz="1600" dirty="0"/>
          </a:p>
          <a:p>
            <a:pPr marL="914400" lvl="2" indent="0">
              <a:buNone/>
            </a:pPr>
            <a:endParaRPr lang="en-US" sz="1600"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4020334506"/>
              </p:ext>
            </p:extLst>
          </p:nvPr>
        </p:nvGraphicFramePr>
        <p:xfrm>
          <a:off x="1691680" y="1628800"/>
          <a:ext cx="689421" cy="371631"/>
        </p:xfrm>
        <a:graphic>
          <a:graphicData uri="http://schemas.openxmlformats.org/presentationml/2006/ole">
            <mc:AlternateContent xmlns:mc="http://schemas.openxmlformats.org/markup-compatibility/2006">
              <mc:Choice xmlns:v="urn:schemas-microsoft-com:vml" Requires="v">
                <p:oleObj spid="_x0000_s94652" name="Equation" r:id="rId3" imgW="444240" imgH="241200" progId="Equation.DSMT4">
                  <p:embed/>
                </p:oleObj>
              </mc:Choice>
              <mc:Fallback>
                <p:oleObj name="Equation" r:id="rId3" imgW="444240" imgH="241200" progId="Equation.DSMT4">
                  <p:embed/>
                  <p:pic>
                    <p:nvPicPr>
                      <p:cNvPr id="0" name="Object 8"/>
                      <p:cNvPicPr>
                        <a:picLocks noChangeAspect="1" noChangeArrowheads="1"/>
                      </p:cNvPicPr>
                      <p:nvPr/>
                    </p:nvPicPr>
                    <p:blipFill>
                      <a:blip r:embed="rId4"/>
                      <a:srcRect/>
                      <a:stretch>
                        <a:fillRect/>
                      </a:stretch>
                    </p:blipFill>
                    <p:spPr bwMode="auto">
                      <a:xfrm>
                        <a:off x="1691680" y="1628800"/>
                        <a:ext cx="689421" cy="371631"/>
                      </a:xfrm>
                      <a:prstGeom prst="rect">
                        <a:avLst/>
                      </a:prstGeom>
                      <a:noFill/>
                      <a:ln>
                        <a:noFill/>
                      </a:ln>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885222961"/>
              </p:ext>
            </p:extLst>
          </p:nvPr>
        </p:nvGraphicFramePr>
        <p:xfrm>
          <a:off x="3275856" y="1628800"/>
          <a:ext cx="699854" cy="377255"/>
        </p:xfrm>
        <a:graphic>
          <a:graphicData uri="http://schemas.openxmlformats.org/presentationml/2006/ole">
            <mc:AlternateContent xmlns:mc="http://schemas.openxmlformats.org/markup-compatibility/2006">
              <mc:Choice xmlns:v="urn:schemas-microsoft-com:vml" Requires="v">
                <p:oleObj spid="_x0000_s94653" name="Equation" r:id="rId5" imgW="444240" imgH="241200" progId="Equation.DSMT4">
                  <p:embed/>
                </p:oleObj>
              </mc:Choice>
              <mc:Fallback>
                <p:oleObj name="Equation" r:id="rId5" imgW="444240" imgH="2412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1628800"/>
                        <a:ext cx="699854" cy="377255"/>
                      </a:xfrm>
                      <a:prstGeom prst="rect">
                        <a:avLst/>
                      </a:prstGeom>
                      <a:noFill/>
                      <a:ln>
                        <a:noFill/>
                      </a:ln>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981832320"/>
              </p:ext>
            </p:extLst>
          </p:nvPr>
        </p:nvGraphicFramePr>
        <p:xfrm>
          <a:off x="2267744" y="3501008"/>
          <a:ext cx="498475" cy="377825"/>
        </p:xfrm>
        <a:graphic>
          <a:graphicData uri="http://schemas.openxmlformats.org/presentationml/2006/ole">
            <mc:AlternateContent xmlns:mc="http://schemas.openxmlformats.org/markup-compatibility/2006">
              <mc:Choice xmlns:v="urn:schemas-microsoft-com:vml" Requires="v">
                <p:oleObj spid="_x0000_s94654" name="Equation" r:id="rId7" imgW="317160" imgH="241200" progId="Equation.DSMT4">
                  <p:embed/>
                </p:oleObj>
              </mc:Choice>
              <mc:Fallback>
                <p:oleObj name="Equation" r:id="rId7" imgW="317160" imgH="241200" progId="Equation.DSMT4">
                  <p:embed/>
                  <p:pic>
                    <p:nvPicPr>
                      <p:cNvPr id="0" name="Object 4"/>
                      <p:cNvPicPr>
                        <a:picLocks noChangeAspect="1" noChangeArrowheads="1"/>
                      </p:cNvPicPr>
                      <p:nvPr/>
                    </p:nvPicPr>
                    <p:blipFill>
                      <a:blip r:embed="rId8"/>
                      <a:srcRect/>
                      <a:stretch>
                        <a:fillRect/>
                      </a:stretch>
                    </p:blipFill>
                    <p:spPr bwMode="auto">
                      <a:xfrm>
                        <a:off x="2267744" y="3501008"/>
                        <a:ext cx="4984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Slide Number Placeholder 6"/>
          <p:cNvSpPr>
            <a:spLocks noGrp="1"/>
          </p:cNvSpPr>
          <p:nvPr>
            <p:ph type="sldNum" sz="quarter" idx="12"/>
          </p:nvPr>
        </p:nvSpPr>
        <p:spPr/>
        <p:txBody>
          <a:bodyPr/>
          <a:lstStyle/>
          <a:p>
            <a:fld id="{35362D2C-CD90-41AE-BDDB-783AC3C23E4C}" type="slidenum">
              <a:rPr lang="en-US" smtClean="0"/>
              <a:t>28</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35362D2C-CD90-41AE-BDDB-783AC3C23E4C}" type="slidenum">
              <a:rPr lang="en-US" smtClean="0"/>
              <a:t>29</a:t>
            </a:fld>
            <a:endParaRPr lang="en-US"/>
          </a:p>
        </p:txBody>
      </p:sp>
    </p:spTree>
    <p:extLst>
      <p:ext uri="{BB962C8B-B14F-4D97-AF65-F5344CB8AC3E}">
        <p14:creationId xmlns:p14="http://schemas.microsoft.com/office/powerpoint/2010/main" val="19415584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Data with Multilevel Structure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Lower-level unit nested in a higher-level unit</a:t>
            </a:r>
          </a:p>
          <a:p>
            <a:pPr lvl="1"/>
            <a:r>
              <a:rPr lang="en-US" sz="1600" dirty="0" smtClean="0"/>
              <a:t>Students within schools</a:t>
            </a:r>
          </a:p>
          <a:p>
            <a:pPr lvl="2"/>
            <a:r>
              <a:rPr lang="en-US" sz="1600" dirty="0" smtClean="0"/>
              <a:t>This structure is likely to give rise to correlated or non-independent data</a:t>
            </a:r>
          </a:p>
          <a:p>
            <a:pPr lvl="2"/>
            <a:r>
              <a:rPr lang="en-US" sz="1600" dirty="0" smtClean="0"/>
              <a:t>Students from the same school are likely to be similar</a:t>
            </a:r>
          </a:p>
          <a:p>
            <a:pPr lvl="2"/>
            <a:r>
              <a:rPr lang="en-US" sz="1600" dirty="0" smtClean="0"/>
              <a:t>Even if the initial allocation to a group was at random, social processes usually create this dependence.</a:t>
            </a:r>
          </a:p>
          <a:p>
            <a:pPr lvl="2"/>
            <a:endParaRPr lang="en-US" sz="16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140968"/>
            <a:ext cx="7528625"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35362D2C-CD90-41AE-BDDB-783AC3C23E4C}" type="slidenum">
              <a:rPr lang="en-US" smtClean="0"/>
              <a:t>3</a:t>
            </a:fld>
            <a:endParaRPr lang="en-US"/>
          </a:p>
        </p:txBody>
      </p:sp>
    </p:spTree>
    <p:extLst>
      <p:ext uri="{BB962C8B-B14F-4D97-AF65-F5344CB8AC3E}">
        <p14:creationId xmlns:p14="http://schemas.microsoft.com/office/powerpoint/2010/main" val="4958863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Exercise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Data for this exercise is from the Scottish School Leavers Survey, a nationally representative survey of young people.</a:t>
            </a:r>
          </a:p>
          <a:p>
            <a:r>
              <a:rPr lang="en-US" sz="1600" dirty="0" smtClean="0"/>
              <a:t>The dataset contains 33,988 students in 508 schools.</a:t>
            </a:r>
          </a:p>
          <a:p>
            <a:r>
              <a:rPr lang="en-US" sz="1600" dirty="0" smtClean="0"/>
              <a:t>We are interested in explaining the variance in education attainment.</a:t>
            </a:r>
          </a:p>
          <a:p>
            <a:r>
              <a:rPr lang="en-US" sz="1600" dirty="0" smtClean="0"/>
              <a:t>The following is a data dictionary for this dataset.</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30</a:t>
            </a:fld>
            <a:endParaRPr lang="en-US"/>
          </a:p>
        </p:txBody>
      </p:sp>
      <p:pic>
        <p:nvPicPr>
          <p:cNvPr id="430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492896"/>
            <a:ext cx="7186155" cy="19442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0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531" y="4427646"/>
            <a:ext cx="7114147" cy="23682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31</a:t>
            </a:fld>
            <a:endParaRPr lang="en-US"/>
          </a:p>
        </p:txBody>
      </p:sp>
      <p:sp>
        <p:nvSpPr>
          <p:cNvPr id="5" name="Content Placeholder 4"/>
          <p:cNvSpPr>
            <a:spLocks noGrp="1"/>
          </p:cNvSpPr>
          <p:nvPr>
            <p:ph idx="1"/>
          </p:nvPr>
        </p:nvSpPr>
        <p:spPr/>
        <p:txBody>
          <a:bodyPr>
            <a:normAutofit/>
          </a:bodyPr>
          <a:lstStyle/>
          <a:p>
            <a:r>
              <a:rPr lang="en-US" sz="1600" dirty="0" smtClean="0"/>
              <a:t>You need to install the package “lme4” to perform multilevel modelling in R.</a:t>
            </a:r>
          </a:p>
          <a:p>
            <a:r>
              <a:rPr lang="en-US" sz="1600" dirty="0" smtClean="0"/>
              <a:t>Use the function </a:t>
            </a:r>
            <a:r>
              <a:rPr lang="en-US" sz="1600" dirty="0" err="1" smtClean="0"/>
              <a:t>read.table</a:t>
            </a:r>
            <a:r>
              <a:rPr lang="en-US" sz="1600" dirty="0" smtClean="0"/>
              <a:t>() to import the data (This is slightly different from the function we used in Workshop 1 because the data is in a slightly different format. However, if you use your own data in your future research, you can always save your data in a csv format and import it into R using the read.csv() function).</a:t>
            </a:r>
          </a:p>
          <a:p>
            <a:r>
              <a:rPr lang="en-US" sz="1600" dirty="0" smtClean="0"/>
              <a:t>We will need to load the library “lme4” and “lattice” using the library() function</a:t>
            </a:r>
          </a:p>
          <a:p>
            <a:endParaRPr lang="en-US" sz="1600" dirty="0"/>
          </a:p>
        </p:txBody>
      </p:sp>
      <p:pic>
        <p:nvPicPr>
          <p:cNvPr id="440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160" y="3140968"/>
            <a:ext cx="7693605" cy="936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799060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Use the summary() function to explore the data.</a:t>
            </a:r>
          </a:p>
          <a:p>
            <a:r>
              <a:rPr lang="en-US" sz="1600" dirty="0" smtClean="0"/>
              <a:t>Given the dataset contains data from a large number of schools, we extract a subset of the school to have an initial examination of the variations across schools (e.g. examining data from the first 8 schools).</a:t>
            </a:r>
          </a:p>
          <a:p>
            <a:r>
              <a:rPr lang="en-US" sz="1600" dirty="0" smtClean="0"/>
              <a:t>Use the </a:t>
            </a:r>
            <a:r>
              <a:rPr lang="en-US" sz="1600" dirty="0" err="1" smtClean="0"/>
              <a:t>describeBy</a:t>
            </a:r>
            <a:r>
              <a:rPr lang="en-US" sz="1600" dirty="0" smtClean="0"/>
              <a:t>() function to examine the descriptive statistics by the first ten schools.</a:t>
            </a:r>
          </a:p>
          <a:p>
            <a:r>
              <a:rPr lang="en-US" sz="1600" dirty="0" smtClean="0"/>
              <a:t>Use the density plot to </a:t>
            </a:r>
            <a:r>
              <a:rPr lang="en-US" sz="1600" dirty="0" err="1" smtClean="0"/>
              <a:t>visualise</a:t>
            </a:r>
            <a:r>
              <a:rPr lang="en-US" sz="1600" dirty="0" smtClean="0"/>
              <a:t> the variations.</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32</a:t>
            </a:fld>
            <a:endParaRPr lang="en-US"/>
          </a:p>
        </p:txBody>
      </p:sp>
      <p:pic>
        <p:nvPicPr>
          <p:cNvPr id="450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212976"/>
            <a:ext cx="7463611" cy="1584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39831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Your output should look like the followings</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33</a:t>
            </a:fld>
            <a:endParaRPr lang="en-US"/>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484784"/>
            <a:ext cx="7590327"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39831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Density plot by schools</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34</a:t>
            </a:fld>
            <a:endParaRPr lang="en-US"/>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484784"/>
            <a:ext cx="6071146" cy="4825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39831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Now use the </a:t>
            </a:r>
            <a:r>
              <a:rPr lang="en-US" sz="1600" dirty="0" err="1" smtClean="0"/>
              <a:t>lmer</a:t>
            </a:r>
            <a:r>
              <a:rPr lang="en-US" sz="1600" dirty="0" smtClean="0"/>
              <a:t>() function from the lme4 library to run your first multilevel model (variance component model)</a:t>
            </a:r>
          </a:p>
          <a:p>
            <a:r>
              <a:rPr lang="en-US" sz="1600" dirty="0" smtClean="0"/>
              <a:t>The basic function format is </a:t>
            </a:r>
            <a:br>
              <a:rPr lang="en-US" sz="1600" dirty="0" smtClean="0"/>
            </a:br>
            <a:r>
              <a:rPr lang="en-US" sz="1000" b="1" dirty="0" err="1" smtClean="0">
                <a:solidFill>
                  <a:srgbClr val="FF0000"/>
                </a:solidFill>
              </a:rPr>
              <a:t>lmer</a:t>
            </a:r>
            <a:r>
              <a:rPr lang="en-US" sz="1000" b="1" dirty="0" smtClean="0">
                <a:solidFill>
                  <a:srgbClr val="FF0000"/>
                </a:solidFill>
              </a:rPr>
              <a:t>( DV ~ </a:t>
            </a:r>
            <a:r>
              <a:rPr lang="en-US" sz="1000" b="1" dirty="0" err="1" smtClean="0">
                <a:solidFill>
                  <a:srgbClr val="FF0000"/>
                </a:solidFill>
              </a:rPr>
              <a:t>expression_for_fixed_effect</a:t>
            </a:r>
            <a:r>
              <a:rPr lang="en-US" sz="1000" b="1" dirty="0" smtClean="0">
                <a:solidFill>
                  <a:srgbClr val="FF0000"/>
                </a:solidFill>
              </a:rPr>
              <a:t> + (</a:t>
            </a:r>
            <a:r>
              <a:rPr lang="en-US" sz="1000" b="1" dirty="0" err="1" smtClean="0">
                <a:solidFill>
                  <a:srgbClr val="FF0000"/>
                </a:solidFill>
              </a:rPr>
              <a:t>express_for_random_effect</a:t>
            </a:r>
            <a:r>
              <a:rPr lang="en-US" sz="1000" b="1" dirty="0" smtClean="0">
                <a:solidFill>
                  <a:srgbClr val="FF0000"/>
                </a:solidFill>
              </a:rPr>
              <a:t> | unique_identifier_for_lv2_unit), data = </a:t>
            </a:r>
            <a:r>
              <a:rPr lang="en-US" sz="1000" b="1" dirty="0" err="1" smtClean="0">
                <a:solidFill>
                  <a:srgbClr val="FF0000"/>
                </a:solidFill>
              </a:rPr>
              <a:t>data_frame</a:t>
            </a:r>
            <a:r>
              <a:rPr lang="en-US" sz="1000" b="1" dirty="0" smtClean="0">
                <a:solidFill>
                  <a:srgbClr val="FF0000"/>
                </a:solidFill>
              </a:rPr>
              <a:t>, REML = FALSE)</a:t>
            </a:r>
          </a:p>
          <a:p>
            <a:r>
              <a:rPr lang="en-US" sz="1600" dirty="0" smtClean="0"/>
              <a:t>The following lines run the variance component model.</a:t>
            </a:r>
            <a:r>
              <a:rPr lang="en-US" sz="1000" b="1" dirty="0" smtClean="0">
                <a:solidFill>
                  <a:srgbClr val="FF0000"/>
                </a:solidFill>
              </a:rPr>
              <a:t/>
            </a:r>
            <a:br>
              <a:rPr lang="en-US" sz="1000" b="1" dirty="0" smtClean="0">
                <a:solidFill>
                  <a:srgbClr val="FF0000"/>
                </a:solidFill>
              </a:rPr>
            </a:br>
            <a:endParaRPr lang="en-US" sz="1000" b="1" dirty="0">
              <a:solidFill>
                <a:srgbClr val="FF0000"/>
              </a:solidFill>
            </a:endParaRPr>
          </a:p>
        </p:txBody>
      </p:sp>
      <p:sp>
        <p:nvSpPr>
          <p:cNvPr id="4" name="Slide Number Placeholder 3"/>
          <p:cNvSpPr>
            <a:spLocks noGrp="1"/>
          </p:cNvSpPr>
          <p:nvPr>
            <p:ph type="sldNum" sz="quarter" idx="12"/>
          </p:nvPr>
        </p:nvSpPr>
        <p:spPr/>
        <p:txBody>
          <a:bodyPr/>
          <a:lstStyle/>
          <a:p>
            <a:fld id="{35362D2C-CD90-41AE-BDDB-783AC3C23E4C}" type="slidenum">
              <a:rPr lang="en-US" smtClean="0"/>
              <a:t>35</a:t>
            </a:fld>
            <a:endParaRPr lang="en-US"/>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780928"/>
            <a:ext cx="6408712" cy="3937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39831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Output of the </a:t>
            </a:r>
            <a:r>
              <a:rPr lang="en-US" sz="1600" dirty="0" err="1" smtClean="0"/>
              <a:t>lmer</a:t>
            </a:r>
            <a:r>
              <a:rPr lang="en-US" sz="1600" dirty="0" smtClean="0"/>
              <a:t>() functions consists of three parts</a:t>
            </a:r>
          </a:p>
          <a:p>
            <a:pPr lvl="1"/>
            <a:r>
              <a:rPr lang="en-US" sz="1600" dirty="0" smtClean="0"/>
              <a:t>Model fit statistics, including AIC, BIC and </a:t>
            </a:r>
            <a:r>
              <a:rPr lang="en-US" sz="1600" dirty="0" err="1" smtClean="0"/>
              <a:t>loglikelihood</a:t>
            </a:r>
            <a:r>
              <a:rPr lang="en-US" sz="1600" dirty="0" smtClean="0"/>
              <a:t>, etc.</a:t>
            </a:r>
          </a:p>
          <a:p>
            <a:pPr lvl="1"/>
            <a:r>
              <a:rPr lang="en-US" sz="1600" dirty="0" smtClean="0"/>
              <a:t>Random effect summary</a:t>
            </a:r>
          </a:p>
          <a:p>
            <a:pPr lvl="2"/>
            <a:r>
              <a:rPr lang="en-US" sz="1600" dirty="0" smtClean="0"/>
              <a:t>The variance of        is 61.02</a:t>
            </a:r>
          </a:p>
          <a:p>
            <a:pPr lvl="2"/>
            <a:r>
              <a:rPr lang="en-US" sz="1600" dirty="0" smtClean="0"/>
              <a:t>The variance of        is 258.36</a:t>
            </a:r>
          </a:p>
          <a:p>
            <a:pPr lvl="1"/>
            <a:r>
              <a:rPr lang="en-US" sz="1600" dirty="0" smtClean="0"/>
              <a:t>Fixed effect summary</a:t>
            </a:r>
          </a:p>
          <a:p>
            <a:pPr lvl="2"/>
            <a:r>
              <a:rPr lang="en-US" sz="1600" dirty="0" smtClean="0"/>
              <a:t>The overall mean attainment across schools is 30.60.</a:t>
            </a:r>
          </a:p>
          <a:p>
            <a:r>
              <a:rPr lang="en-US" sz="1600" b="1" dirty="0" smtClean="0"/>
              <a:t>What is the variance partition coefficient? How to interpret this coefficient?</a:t>
            </a:r>
          </a:p>
          <a:p>
            <a:endParaRPr lang="en-US" sz="1600" dirty="0"/>
          </a:p>
          <a:p>
            <a:pPr lvl="2"/>
            <a:endParaRPr lang="en-US" sz="1600" dirty="0" smtClean="0"/>
          </a:p>
          <a:p>
            <a:pPr lvl="2"/>
            <a:endParaRPr lang="en-US" sz="1600" dirty="0"/>
          </a:p>
          <a:p>
            <a:pPr lvl="2"/>
            <a:endParaRPr lang="en-US" sz="1600" dirty="0" smtClean="0"/>
          </a:p>
          <a:p>
            <a:pPr lvl="2"/>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36</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019969056"/>
              </p:ext>
            </p:extLst>
          </p:nvPr>
        </p:nvGraphicFramePr>
        <p:xfrm>
          <a:off x="3203848" y="1916832"/>
          <a:ext cx="288032" cy="412986"/>
        </p:xfrm>
        <a:graphic>
          <a:graphicData uri="http://schemas.openxmlformats.org/presentationml/2006/ole">
            <mc:AlternateContent xmlns:mc="http://schemas.openxmlformats.org/markup-compatibility/2006">
              <mc:Choice xmlns:v="urn:schemas-microsoft-com:vml" Requires="v">
                <p:oleObj spid="_x0000_s49875" name="Equation" r:id="rId3" imgW="164880" imgH="241200" progId="Equation.DSMT4">
                  <p:embed/>
                </p:oleObj>
              </mc:Choice>
              <mc:Fallback>
                <p:oleObj name="Equation" r:id="rId3" imgW="164880" imgH="241200" progId="Equation.DSMT4">
                  <p:embed/>
                  <p:pic>
                    <p:nvPicPr>
                      <p:cNvPr id="0" name="Object 3"/>
                      <p:cNvPicPr>
                        <a:picLocks noChangeAspect="1" noChangeArrowheads="1"/>
                      </p:cNvPicPr>
                      <p:nvPr/>
                    </p:nvPicPr>
                    <p:blipFill>
                      <a:blip r:embed="rId4"/>
                      <a:srcRect/>
                      <a:stretch>
                        <a:fillRect/>
                      </a:stretch>
                    </p:blipFill>
                    <p:spPr bwMode="auto">
                      <a:xfrm>
                        <a:off x="3203848" y="1916832"/>
                        <a:ext cx="288032" cy="412986"/>
                      </a:xfrm>
                      <a:prstGeom prst="rect">
                        <a:avLst/>
                      </a:prstGeom>
                      <a:noFill/>
                      <a:ln>
                        <a:noFill/>
                      </a:ln>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040826762"/>
              </p:ext>
            </p:extLst>
          </p:nvPr>
        </p:nvGraphicFramePr>
        <p:xfrm>
          <a:off x="3203848" y="2204864"/>
          <a:ext cx="288925" cy="414337"/>
        </p:xfrm>
        <a:graphic>
          <a:graphicData uri="http://schemas.openxmlformats.org/presentationml/2006/ole">
            <mc:AlternateContent xmlns:mc="http://schemas.openxmlformats.org/markup-compatibility/2006">
              <mc:Choice xmlns:v="urn:schemas-microsoft-com:vml" Requires="v">
                <p:oleObj spid="_x0000_s49876" name="Equation" r:id="rId5" imgW="164880" imgH="241200" progId="Equation.DSMT4">
                  <p:embed/>
                </p:oleObj>
              </mc:Choice>
              <mc:Fallback>
                <p:oleObj name="Equation" r:id="rId5" imgW="164880" imgH="241200" progId="Equation.DSMT4">
                  <p:embed/>
                  <p:pic>
                    <p:nvPicPr>
                      <p:cNvPr id="0" name="Object 4"/>
                      <p:cNvPicPr>
                        <a:picLocks noChangeAspect="1" noChangeArrowheads="1"/>
                      </p:cNvPicPr>
                      <p:nvPr/>
                    </p:nvPicPr>
                    <p:blipFill>
                      <a:blip r:embed="rId6"/>
                      <a:srcRect/>
                      <a:stretch>
                        <a:fillRect/>
                      </a:stretch>
                    </p:blipFill>
                    <p:spPr bwMode="auto">
                      <a:xfrm>
                        <a:off x="3203848" y="2204864"/>
                        <a:ext cx="28892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757010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Testing for school effect</a:t>
            </a:r>
          </a:p>
          <a:p>
            <a:pPr lvl="1"/>
            <a:r>
              <a:rPr lang="en-US" sz="1600" dirty="0" smtClean="0"/>
              <a:t>Fit a model without the random effect.</a:t>
            </a:r>
          </a:p>
          <a:p>
            <a:pPr marL="457200" lvl="1" indent="0">
              <a:buNone/>
            </a:pP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37</a:t>
            </a:fld>
            <a:endParaRPr lang="en-US"/>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99" y="1772816"/>
            <a:ext cx="6611339"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57010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Use the </a:t>
            </a:r>
            <a:r>
              <a:rPr lang="en-US" sz="1600" dirty="0" err="1" smtClean="0"/>
              <a:t>logLik</a:t>
            </a:r>
            <a:r>
              <a:rPr lang="en-US" sz="1600" dirty="0" smtClean="0"/>
              <a:t>() function to obtain the </a:t>
            </a:r>
            <a:r>
              <a:rPr lang="en-US" sz="1600" dirty="0" err="1" smtClean="0"/>
              <a:t>loglikelihood</a:t>
            </a:r>
            <a:r>
              <a:rPr lang="en-US" sz="1600" dirty="0" smtClean="0"/>
              <a:t> of the two models.</a:t>
            </a:r>
          </a:p>
          <a:p>
            <a:endParaRPr lang="en-US" sz="1600" dirty="0"/>
          </a:p>
          <a:p>
            <a:endParaRPr lang="en-US" sz="1600" dirty="0" smtClean="0"/>
          </a:p>
          <a:p>
            <a:endParaRPr lang="en-US" sz="1600" dirty="0"/>
          </a:p>
          <a:p>
            <a:r>
              <a:rPr lang="en-US" sz="1600" dirty="0" smtClean="0"/>
              <a:t>Compares the 2*(-143269.5- -145144.4) = 3750 to a chi-squared distribution with 1 </a:t>
            </a:r>
            <a:r>
              <a:rPr lang="en-US" sz="1600" dirty="0" err="1" smtClean="0"/>
              <a:t>d.f.</a:t>
            </a:r>
            <a:endParaRPr lang="en-US" sz="1600" dirty="0" smtClean="0"/>
          </a:p>
          <a:p>
            <a:r>
              <a:rPr lang="en-US" sz="1600" dirty="0" smtClean="0"/>
              <a:t>Alternatively, use the </a:t>
            </a:r>
            <a:r>
              <a:rPr lang="en-US" sz="1600" dirty="0" err="1" smtClean="0"/>
              <a:t>anova</a:t>
            </a:r>
            <a:r>
              <a:rPr lang="en-US" sz="1600" dirty="0" smtClean="0"/>
              <a:t>() function for model comparison.</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38</a:t>
            </a:fld>
            <a:endParaRPr lang="en-US"/>
          </a:p>
        </p:txBody>
      </p:sp>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076" y="1412776"/>
            <a:ext cx="2608814"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2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558" y="3356992"/>
            <a:ext cx="7752391"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570100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US" sz="2600" dirty="0" err="1" smtClean="0"/>
              <a:t>Visualising</a:t>
            </a:r>
            <a:r>
              <a:rPr lang="en-US" sz="2600" dirty="0" smtClean="0"/>
              <a:t> the school effect</a:t>
            </a:r>
            <a:endParaRPr lang="en-US" sz="2600"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Use the </a:t>
            </a:r>
            <a:r>
              <a:rPr lang="en-US" sz="1600" dirty="0" err="1" smtClean="0"/>
              <a:t>ranef</a:t>
            </a:r>
            <a:r>
              <a:rPr lang="en-US" sz="1600" dirty="0" smtClean="0"/>
              <a:t>() function with the </a:t>
            </a:r>
            <a:r>
              <a:rPr lang="en-US" sz="1600" dirty="0" err="1" smtClean="0"/>
              <a:t>condVar</a:t>
            </a:r>
            <a:r>
              <a:rPr lang="en-US" sz="1600" dirty="0" smtClean="0"/>
              <a:t> option to obtain the school-level residuals and the associated standard errors</a:t>
            </a:r>
          </a:p>
          <a:p>
            <a:r>
              <a:rPr lang="en-US" sz="1600" dirty="0" smtClean="0"/>
              <a:t>The </a:t>
            </a:r>
            <a:r>
              <a:rPr lang="en-US" sz="1600" dirty="0" err="1" smtClean="0"/>
              <a:t>ranef</a:t>
            </a:r>
            <a:r>
              <a:rPr lang="en-US" sz="1600" dirty="0" smtClean="0"/>
              <a:t>() returns random effect objects containing a “list” of objects.</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39</a:t>
            </a:fld>
            <a:endParaRPr lang="en-US"/>
          </a:p>
        </p:txBody>
      </p:sp>
      <p:pic>
        <p:nvPicPr>
          <p:cNvPr id="542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219256"/>
            <a:ext cx="7580608" cy="993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57010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Data with </a:t>
            </a:r>
            <a:r>
              <a:rPr lang="en-US" dirty="0"/>
              <a:t>M</a:t>
            </a:r>
            <a:r>
              <a:rPr lang="en-US" dirty="0" smtClean="0"/>
              <a:t>ultilevel Structure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Modelling the mean as a function of explanatory variables</a:t>
            </a:r>
          </a:p>
          <a:p>
            <a:pPr lvl="1"/>
            <a:r>
              <a:rPr lang="en-US" sz="1600" dirty="0" smtClean="0"/>
              <a:t>Do males make greater progress than females?</a:t>
            </a:r>
          </a:p>
          <a:p>
            <a:pPr lvl="1"/>
            <a:r>
              <a:rPr lang="en-US" sz="1600" dirty="0" smtClean="0"/>
              <a:t>Is School X different from other schools?</a:t>
            </a:r>
          </a:p>
          <a:p>
            <a:pPr lvl="1"/>
            <a:r>
              <a:rPr lang="en-US" sz="1600" dirty="0" smtClean="0"/>
              <a:t>Do students make more progress in private than public school?</a:t>
            </a:r>
          </a:p>
          <a:p>
            <a:r>
              <a:rPr lang="en-US" sz="1600" dirty="0"/>
              <a:t>Modelling the </a:t>
            </a:r>
            <a:r>
              <a:rPr lang="en-US" sz="1600" dirty="0" smtClean="0"/>
              <a:t>variability </a:t>
            </a:r>
            <a:r>
              <a:rPr lang="en-US" sz="1600" dirty="0"/>
              <a:t>as </a:t>
            </a:r>
            <a:r>
              <a:rPr lang="en-US" sz="1600" dirty="0" smtClean="0"/>
              <a:t>a function </a:t>
            </a:r>
            <a:r>
              <a:rPr lang="en-US" sz="1600" dirty="0"/>
              <a:t>of explanatory variables</a:t>
            </a:r>
          </a:p>
          <a:p>
            <a:pPr lvl="1"/>
            <a:r>
              <a:rPr lang="en-US" sz="1600" dirty="0" smtClean="0"/>
              <a:t>Are males more or less variable in their progress than female?</a:t>
            </a:r>
            <a:endParaRPr lang="en-US" sz="1600" dirty="0"/>
          </a:p>
          <a:p>
            <a:pPr lvl="1"/>
            <a:r>
              <a:rPr lang="en-US" sz="1600" dirty="0" smtClean="0"/>
              <a:t>Are students in public schools less variable in their progress?</a:t>
            </a:r>
            <a:endParaRPr lang="en-US" sz="1600" dirty="0"/>
          </a:p>
          <a:p>
            <a:pPr lvl="1"/>
            <a:r>
              <a:rPr lang="en-US" sz="1600" dirty="0" smtClean="0"/>
              <a:t>What is the between-school variation in students’ progress?</a:t>
            </a:r>
          </a:p>
        </p:txBody>
      </p:sp>
      <p:sp>
        <p:nvSpPr>
          <p:cNvPr id="4" name="Slide Number Placeholder 3"/>
          <p:cNvSpPr>
            <a:spLocks noGrp="1"/>
          </p:cNvSpPr>
          <p:nvPr>
            <p:ph type="sldNum" sz="quarter" idx="12"/>
          </p:nvPr>
        </p:nvSpPr>
        <p:spPr/>
        <p:txBody>
          <a:bodyPr/>
          <a:lstStyle/>
          <a:p>
            <a:fld id="{35362D2C-CD90-41AE-BDDB-783AC3C23E4C}" type="slidenum">
              <a:rPr lang="en-US" smtClean="0"/>
              <a:t>4</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40</a:t>
            </a:fld>
            <a:endParaRPr lang="en-US"/>
          </a:p>
        </p:txBody>
      </p:sp>
      <p:pic>
        <p:nvPicPr>
          <p:cNvPr id="552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052736"/>
            <a:ext cx="8188508"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4254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41</a:t>
            </a:fld>
            <a:endParaRPr lang="en-US"/>
          </a:p>
        </p:txBody>
      </p:sp>
      <p:pic>
        <p:nvPicPr>
          <p:cNvPr id="563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87624" y="908720"/>
            <a:ext cx="6668001" cy="5073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4254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42</a:t>
            </a:fld>
            <a:endParaRPr lang="en-US"/>
          </a:p>
        </p:txBody>
      </p:sp>
    </p:spTree>
    <p:extLst>
      <p:ext uri="{BB962C8B-B14F-4D97-AF65-F5344CB8AC3E}">
        <p14:creationId xmlns:p14="http://schemas.microsoft.com/office/powerpoint/2010/main" val="3334254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Random intercept model</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Multilevel model with a single level 1 explanatory variable </a:t>
            </a:r>
          </a:p>
          <a:p>
            <a:endParaRPr lang="en-US" sz="1600" dirty="0"/>
          </a:p>
          <a:p>
            <a:endParaRPr lang="en-US" sz="1600" dirty="0" smtClean="0"/>
          </a:p>
          <a:p>
            <a:r>
              <a:rPr lang="en-US" sz="1600" dirty="0" smtClean="0"/>
              <a:t>Overall, the relationship between x and y would be a straight line with intercept </a:t>
            </a:r>
            <a:br>
              <a:rPr lang="en-US" sz="1600" dirty="0" smtClean="0"/>
            </a:br>
            <a:r>
              <a:rPr lang="en-US" sz="1600" dirty="0" smtClean="0"/>
              <a:t>and slope       .</a:t>
            </a:r>
          </a:p>
          <a:p>
            <a:r>
              <a:rPr lang="en-US" sz="1600" dirty="0" smtClean="0"/>
              <a:t>For a given group j, the intercept will be </a:t>
            </a:r>
          </a:p>
          <a:p>
            <a:r>
              <a:rPr lang="en-US" sz="1600" dirty="0" smtClean="0"/>
              <a:t>The intercept of group j is lower or higher than the overall intercept       by </a:t>
            </a:r>
          </a:p>
          <a:p>
            <a:r>
              <a:rPr lang="en-US" sz="1600" dirty="0" smtClean="0"/>
              <a:t>Two parts in the model</a:t>
            </a:r>
          </a:p>
          <a:p>
            <a:pPr lvl="1"/>
            <a:r>
              <a:rPr lang="en-US" sz="1600" dirty="0" smtClean="0"/>
              <a:t>Fixed part:</a:t>
            </a:r>
          </a:p>
          <a:p>
            <a:pPr lvl="1"/>
            <a:r>
              <a:rPr lang="en-US" sz="1600" dirty="0" smtClean="0"/>
              <a:t>Random part:  </a:t>
            </a:r>
          </a:p>
          <a:p>
            <a:r>
              <a:rPr lang="en-US" sz="1600" dirty="0" smtClean="0"/>
              <a:t>This specification is known as the composite specification.</a:t>
            </a:r>
            <a:endParaRPr lang="en-US" sz="1600" dirty="0"/>
          </a:p>
          <a:p>
            <a:endParaRPr lang="en-US" sz="1600" dirty="0" smtClean="0"/>
          </a:p>
          <a:p>
            <a:endParaRPr lang="en-US" sz="1600"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2453122168"/>
              </p:ext>
            </p:extLst>
          </p:nvPr>
        </p:nvGraphicFramePr>
        <p:xfrm>
          <a:off x="899592" y="1484784"/>
          <a:ext cx="3017873" cy="504056"/>
        </p:xfrm>
        <a:graphic>
          <a:graphicData uri="http://schemas.openxmlformats.org/presentationml/2006/ole">
            <mc:AlternateContent xmlns:mc="http://schemas.openxmlformats.org/markup-compatibility/2006">
              <mc:Choice xmlns:v="urn:schemas-microsoft-com:vml" Requires="v">
                <p:oleObj spid="_x0000_s108300" name="Equation" r:id="rId3" imgW="1434960" imgH="241200" progId="Equation.DSMT4">
                  <p:embed/>
                </p:oleObj>
              </mc:Choice>
              <mc:Fallback>
                <p:oleObj name="Equation" r:id="rId3" imgW="1434960" imgH="241200" progId="Equation.DSMT4">
                  <p:embed/>
                  <p:pic>
                    <p:nvPicPr>
                      <p:cNvPr id="0" name="Object 3"/>
                      <p:cNvPicPr>
                        <a:picLocks noChangeAspect="1" noChangeArrowheads="1"/>
                      </p:cNvPicPr>
                      <p:nvPr/>
                    </p:nvPicPr>
                    <p:blipFill>
                      <a:blip r:embed="rId4"/>
                      <a:srcRect/>
                      <a:stretch>
                        <a:fillRect/>
                      </a:stretch>
                    </p:blipFill>
                    <p:spPr bwMode="auto">
                      <a:xfrm>
                        <a:off x="899592" y="1484784"/>
                        <a:ext cx="3017873" cy="504056"/>
                      </a:xfrm>
                      <a:prstGeom prst="rect">
                        <a:avLst/>
                      </a:prstGeom>
                      <a:noFill/>
                      <a:ln>
                        <a:noFill/>
                      </a:ln>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544045703"/>
              </p:ext>
            </p:extLst>
          </p:nvPr>
        </p:nvGraphicFramePr>
        <p:xfrm>
          <a:off x="7956376" y="1916832"/>
          <a:ext cx="341113" cy="405829"/>
        </p:xfrm>
        <a:graphic>
          <a:graphicData uri="http://schemas.openxmlformats.org/presentationml/2006/ole">
            <mc:AlternateContent xmlns:mc="http://schemas.openxmlformats.org/markup-compatibility/2006">
              <mc:Choice xmlns:v="urn:schemas-microsoft-com:vml" Requires="v">
                <p:oleObj spid="_x0000_s108301" name="Equation" r:id="rId5" imgW="190440" imgH="228600" progId="Equation.DSMT4">
                  <p:embed/>
                </p:oleObj>
              </mc:Choice>
              <mc:Fallback>
                <p:oleObj name="Equation" r:id="rId5" imgW="190440" imgH="22860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6376" y="1916832"/>
                        <a:ext cx="341113" cy="405829"/>
                      </a:xfrm>
                      <a:prstGeom prst="rect">
                        <a:avLst/>
                      </a:prstGeom>
                      <a:noFill/>
                      <a:ln>
                        <a:noFill/>
                      </a:ln>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395130657"/>
              </p:ext>
            </p:extLst>
          </p:nvPr>
        </p:nvGraphicFramePr>
        <p:xfrm>
          <a:off x="1787525" y="2133600"/>
          <a:ext cx="312738" cy="427038"/>
        </p:xfrm>
        <a:graphic>
          <a:graphicData uri="http://schemas.openxmlformats.org/presentationml/2006/ole">
            <mc:AlternateContent xmlns:mc="http://schemas.openxmlformats.org/markup-compatibility/2006">
              <mc:Choice xmlns:v="urn:schemas-microsoft-com:vml" Requires="v">
                <p:oleObj spid="_x0000_s108302" name="Equation" r:id="rId7" imgW="164880" imgH="228600" progId="Equation.DSMT4">
                  <p:embed/>
                </p:oleObj>
              </mc:Choice>
              <mc:Fallback>
                <p:oleObj name="Equation" r:id="rId7" imgW="164880" imgH="228600" progId="Equation.DSMT4">
                  <p:embed/>
                  <p:pic>
                    <p:nvPicPr>
                      <p:cNvPr id="0" name="Object 4"/>
                      <p:cNvPicPr>
                        <a:picLocks noChangeAspect="1" noChangeArrowheads="1"/>
                      </p:cNvPicPr>
                      <p:nvPr/>
                    </p:nvPicPr>
                    <p:blipFill>
                      <a:blip r:embed="rId8"/>
                      <a:srcRect/>
                      <a:stretch>
                        <a:fillRect/>
                      </a:stretch>
                    </p:blipFill>
                    <p:spPr bwMode="auto">
                      <a:xfrm>
                        <a:off x="1787525" y="2133600"/>
                        <a:ext cx="312738" cy="427038"/>
                      </a:xfrm>
                      <a:prstGeom prst="rect">
                        <a:avLst/>
                      </a:prstGeom>
                      <a:noFill/>
                      <a:ln>
                        <a:noFill/>
                      </a:ln>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946438381"/>
              </p:ext>
            </p:extLst>
          </p:nvPr>
        </p:nvGraphicFramePr>
        <p:xfrm>
          <a:off x="4499992" y="2420888"/>
          <a:ext cx="819150" cy="428625"/>
        </p:xfrm>
        <a:graphic>
          <a:graphicData uri="http://schemas.openxmlformats.org/presentationml/2006/ole">
            <mc:AlternateContent xmlns:mc="http://schemas.openxmlformats.org/markup-compatibility/2006">
              <mc:Choice xmlns:v="urn:schemas-microsoft-com:vml" Requires="v">
                <p:oleObj spid="_x0000_s108303" name="Equation" r:id="rId9" imgW="457200" imgH="241200" progId="Equation.DSMT4">
                  <p:embed/>
                </p:oleObj>
              </mc:Choice>
              <mc:Fallback>
                <p:oleObj name="Equation" r:id="rId9" imgW="457200" imgH="241200" progId="Equation.DSMT4">
                  <p:embed/>
                  <p:pic>
                    <p:nvPicPr>
                      <p:cNvPr id="0" name="Object 4"/>
                      <p:cNvPicPr>
                        <a:picLocks noChangeAspect="1" noChangeArrowheads="1"/>
                      </p:cNvPicPr>
                      <p:nvPr/>
                    </p:nvPicPr>
                    <p:blipFill>
                      <a:blip r:embed="rId10"/>
                      <a:srcRect/>
                      <a:stretch>
                        <a:fillRect/>
                      </a:stretch>
                    </p:blipFill>
                    <p:spPr bwMode="auto">
                      <a:xfrm>
                        <a:off x="4499992" y="2420888"/>
                        <a:ext cx="81915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854188679"/>
              </p:ext>
            </p:extLst>
          </p:nvPr>
        </p:nvGraphicFramePr>
        <p:xfrm>
          <a:off x="6876256" y="2708920"/>
          <a:ext cx="341313" cy="406400"/>
        </p:xfrm>
        <a:graphic>
          <a:graphicData uri="http://schemas.openxmlformats.org/presentationml/2006/ole">
            <mc:AlternateContent xmlns:mc="http://schemas.openxmlformats.org/markup-compatibility/2006">
              <mc:Choice xmlns:v="urn:schemas-microsoft-com:vml" Requires="v">
                <p:oleObj spid="_x0000_s108304" name="Equation" r:id="rId11" imgW="190500" imgH="228600" progId="Equation.DSMT4">
                  <p:embed/>
                </p:oleObj>
              </mc:Choice>
              <mc:Fallback>
                <p:oleObj name="Equation" r:id="rId11" imgW="190500" imgH="22860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76256" y="2708920"/>
                        <a:ext cx="34131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254155684"/>
              </p:ext>
            </p:extLst>
          </p:nvPr>
        </p:nvGraphicFramePr>
        <p:xfrm>
          <a:off x="7546727" y="2697163"/>
          <a:ext cx="295275" cy="428625"/>
        </p:xfrm>
        <a:graphic>
          <a:graphicData uri="http://schemas.openxmlformats.org/presentationml/2006/ole">
            <mc:AlternateContent xmlns:mc="http://schemas.openxmlformats.org/markup-compatibility/2006">
              <mc:Choice xmlns:v="urn:schemas-microsoft-com:vml" Requires="v">
                <p:oleObj spid="_x0000_s108305" name="Equation" r:id="rId12" imgW="164880" imgH="241200" progId="Equation.DSMT4">
                  <p:embed/>
                </p:oleObj>
              </mc:Choice>
              <mc:Fallback>
                <p:oleObj name="Equation" r:id="rId12" imgW="164880" imgH="241200" progId="Equation.DSMT4">
                  <p:embed/>
                  <p:pic>
                    <p:nvPicPr>
                      <p:cNvPr id="0" name="Object 4"/>
                      <p:cNvPicPr>
                        <a:picLocks noChangeAspect="1" noChangeArrowheads="1"/>
                      </p:cNvPicPr>
                      <p:nvPr/>
                    </p:nvPicPr>
                    <p:blipFill>
                      <a:blip r:embed="rId13"/>
                      <a:srcRect/>
                      <a:stretch>
                        <a:fillRect/>
                      </a:stretch>
                    </p:blipFill>
                    <p:spPr bwMode="auto">
                      <a:xfrm>
                        <a:off x="7546727" y="2697163"/>
                        <a:ext cx="29527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142876005"/>
              </p:ext>
            </p:extLst>
          </p:nvPr>
        </p:nvGraphicFramePr>
        <p:xfrm>
          <a:off x="2267744" y="3284984"/>
          <a:ext cx="1044575" cy="420687"/>
        </p:xfrm>
        <a:graphic>
          <a:graphicData uri="http://schemas.openxmlformats.org/presentationml/2006/ole">
            <mc:AlternateContent xmlns:mc="http://schemas.openxmlformats.org/markup-compatibility/2006">
              <mc:Choice xmlns:v="urn:schemas-microsoft-com:vml" Requires="v">
                <p:oleObj spid="_x0000_s108306" name="Equation" r:id="rId14" imgW="596880" imgH="241200" progId="Equation.DSMT4">
                  <p:embed/>
                </p:oleObj>
              </mc:Choice>
              <mc:Fallback>
                <p:oleObj name="Equation" r:id="rId14" imgW="596880" imgH="241200" progId="Equation.DSMT4">
                  <p:embed/>
                  <p:pic>
                    <p:nvPicPr>
                      <p:cNvPr id="0" name="Object 3"/>
                      <p:cNvPicPr>
                        <a:picLocks noChangeAspect="1" noChangeArrowheads="1"/>
                      </p:cNvPicPr>
                      <p:nvPr/>
                    </p:nvPicPr>
                    <p:blipFill>
                      <a:blip r:embed="rId15"/>
                      <a:srcRect/>
                      <a:stretch>
                        <a:fillRect/>
                      </a:stretch>
                    </p:blipFill>
                    <p:spPr bwMode="auto">
                      <a:xfrm>
                        <a:off x="2267744" y="3284984"/>
                        <a:ext cx="1044575" cy="420687"/>
                      </a:xfrm>
                      <a:prstGeom prst="rect">
                        <a:avLst/>
                      </a:prstGeom>
                      <a:noFill/>
                      <a:ln>
                        <a:noFill/>
                      </a:ln>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541296719"/>
              </p:ext>
            </p:extLst>
          </p:nvPr>
        </p:nvGraphicFramePr>
        <p:xfrm>
          <a:off x="2555776" y="3573016"/>
          <a:ext cx="908050" cy="504825"/>
        </p:xfrm>
        <a:graphic>
          <a:graphicData uri="http://schemas.openxmlformats.org/presentationml/2006/ole">
            <mc:AlternateContent xmlns:mc="http://schemas.openxmlformats.org/markup-compatibility/2006">
              <mc:Choice xmlns:v="urn:schemas-microsoft-com:vml" Requires="v">
                <p:oleObj spid="_x0000_s108307" name="Equation" r:id="rId16" imgW="431640" imgH="241200" progId="Equation.DSMT4">
                  <p:embed/>
                </p:oleObj>
              </mc:Choice>
              <mc:Fallback>
                <p:oleObj name="Equation" r:id="rId16" imgW="431640" imgH="241200" progId="Equation.DSMT4">
                  <p:embed/>
                  <p:pic>
                    <p:nvPicPr>
                      <p:cNvPr id="0" name="Object 3"/>
                      <p:cNvPicPr>
                        <a:picLocks noChangeAspect="1" noChangeArrowheads="1"/>
                      </p:cNvPicPr>
                      <p:nvPr/>
                    </p:nvPicPr>
                    <p:blipFill>
                      <a:blip r:embed="rId17"/>
                      <a:srcRect/>
                      <a:stretch>
                        <a:fillRect/>
                      </a:stretch>
                    </p:blipFill>
                    <p:spPr bwMode="auto">
                      <a:xfrm>
                        <a:off x="2555776" y="3573016"/>
                        <a:ext cx="90805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Slide Number Placeholder 11"/>
          <p:cNvSpPr>
            <a:spLocks noGrp="1"/>
          </p:cNvSpPr>
          <p:nvPr>
            <p:ph type="sldNum" sz="quarter" idx="12"/>
          </p:nvPr>
        </p:nvSpPr>
        <p:spPr/>
        <p:txBody>
          <a:bodyPr/>
          <a:lstStyle/>
          <a:p>
            <a:fld id="{35362D2C-CD90-41AE-BDDB-783AC3C23E4C}" type="slidenum">
              <a:rPr lang="en-US" smtClean="0"/>
              <a:t>43</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This model can be written as follow to highlight the multilevel structure</a:t>
            </a:r>
          </a:p>
          <a:p>
            <a:pPr lvl="1"/>
            <a:r>
              <a:rPr lang="en-US" sz="1400" dirty="0" smtClean="0"/>
              <a:t>The first equation is called the Level 1 sub-model.</a:t>
            </a:r>
          </a:p>
          <a:p>
            <a:pPr lvl="1"/>
            <a:r>
              <a:rPr lang="en-US" sz="1400" dirty="0" smtClean="0"/>
              <a:t>The second equation is called the Level 2 sub-model. </a:t>
            </a:r>
            <a:endParaRPr lang="en-US" sz="1400" dirty="0"/>
          </a:p>
        </p:txBody>
      </p:sp>
      <p:graphicFrame>
        <p:nvGraphicFramePr>
          <p:cNvPr id="4" name="Object 3"/>
          <p:cNvGraphicFramePr>
            <a:graphicFrameLocks noChangeAspect="1"/>
          </p:cNvGraphicFramePr>
          <p:nvPr>
            <p:extLst>
              <p:ext uri="{D42A27DB-BD31-4B8C-83A1-F6EECF244321}">
                <p14:modId xmlns:p14="http://schemas.microsoft.com/office/powerpoint/2010/main" val="190464270"/>
              </p:ext>
            </p:extLst>
          </p:nvPr>
        </p:nvGraphicFramePr>
        <p:xfrm>
          <a:off x="899592" y="1980235"/>
          <a:ext cx="1872208" cy="368645"/>
        </p:xfrm>
        <a:graphic>
          <a:graphicData uri="http://schemas.openxmlformats.org/presentationml/2006/ole">
            <mc:AlternateContent xmlns:mc="http://schemas.openxmlformats.org/markup-compatibility/2006">
              <mc:Choice xmlns:v="urn:schemas-microsoft-com:vml" Requires="v">
                <p:oleObj spid="_x0000_s19396" name="Equation" r:id="rId3" imgW="1218960" imgH="241200" progId="Equation.DSMT4">
                  <p:embed/>
                </p:oleObj>
              </mc:Choice>
              <mc:Fallback>
                <p:oleObj name="Equation" r:id="rId3" imgW="1218960" imgH="241200" progId="Equation.DSMT4">
                  <p:embed/>
                  <p:pic>
                    <p:nvPicPr>
                      <p:cNvPr id="0" name="Object 3"/>
                      <p:cNvPicPr>
                        <a:picLocks noChangeAspect="1" noChangeArrowheads="1"/>
                      </p:cNvPicPr>
                      <p:nvPr/>
                    </p:nvPicPr>
                    <p:blipFill>
                      <a:blip r:embed="rId4"/>
                      <a:srcRect/>
                      <a:stretch>
                        <a:fillRect/>
                      </a:stretch>
                    </p:blipFill>
                    <p:spPr bwMode="auto">
                      <a:xfrm>
                        <a:off x="899592" y="1980235"/>
                        <a:ext cx="1872208" cy="368645"/>
                      </a:xfrm>
                      <a:prstGeom prst="rect">
                        <a:avLst/>
                      </a:prstGeom>
                      <a:noFill/>
                      <a:ln>
                        <a:noFill/>
                      </a:ln>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942865124"/>
              </p:ext>
            </p:extLst>
          </p:nvPr>
        </p:nvGraphicFramePr>
        <p:xfrm>
          <a:off x="899592" y="2348880"/>
          <a:ext cx="1296144" cy="383061"/>
        </p:xfrm>
        <a:graphic>
          <a:graphicData uri="http://schemas.openxmlformats.org/presentationml/2006/ole">
            <mc:AlternateContent xmlns:mc="http://schemas.openxmlformats.org/markup-compatibility/2006">
              <mc:Choice xmlns:v="urn:schemas-microsoft-com:vml" Requires="v">
                <p:oleObj spid="_x0000_s19397" name="Equation" r:id="rId5" imgW="812520" imgH="241200" progId="Equation.DSMT4">
                  <p:embed/>
                </p:oleObj>
              </mc:Choice>
              <mc:Fallback>
                <p:oleObj name="Equation" r:id="rId5" imgW="812520" imgH="241200" progId="Equation.DSMT4">
                  <p:embed/>
                  <p:pic>
                    <p:nvPicPr>
                      <p:cNvPr id="0" name="Object 3"/>
                      <p:cNvPicPr>
                        <a:picLocks noChangeAspect="1" noChangeArrowheads="1"/>
                      </p:cNvPicPr>
                      <p:nvPr/>
                    </p:nvPicPr>
                    <p:blipFill>
                      <a:blip r:embed="rId6"/>
                      <a:srcRect/>
                      <a:stretch>
                        <a:fillRect/>
                      </a:stretch>
                    </p:blipFill>
                    <p:spPr bwMode="auto">
                      <a:xfrm>
                        <a:off x="899592" y="2348880"/>
                        <a:ext cx="1296144" cy="383061"/>
                      </a:xfrm>
                      <a:prstGeom prst="rect">
                        <a:avLst/>
                      </a:prstGeom>
                      <a:noFill/>
                      <a:ln>
                        <a:noFill/>
                      </a:ln>
                    </p:spPr>
                  </p:pic>
                </p:oleObj>
              </mc:Fallback>
            </mc:AlternateContent>
          </a:graphicData>
        </a:graphic>
      </p:graphicFrame>
      <p:pic>
        <p:nvPicPr>
          <p:cNvPr id="1843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11760" y="2348880"/>
            <a:ext cx="5765279" cy="417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35362D2C-CD90-41AE-BDDB-783AC3C23E4C}" type="slidenum">
              <a:rPr lang="en-US" smtClean="0"/>
              <a:t>44</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Example: Hedonism data</a:t>
            </a:r>
            <a:endParaRPr lang="en-US" dirty="0"/>
          </a:p>
        </p:txBody>
      </p:sp>
      <p:sp>
        <p:nvSpPr>
          <p:cNvPr id="3" name="Content Placeholder 2"/>
          <p:cNvSpPr>
            <a:spLocks noGrp="1"/>
          </p:cNvSpPr>
          <p:nvPr>
            <p:ph idx="1"/>
          </p:nvPr>
        </p:nvSpPr>
        <p:spPr>
          <a:xfrm>
            <a:off x="457200" y="1052736"/>
            <a:ext cx="8229600" cy="5472608"/>
          </a:xfrm>
        </p:spPr>
        <p:txBody>
          <a:bodyPr>
            <a:normAutofit lnSpcReduction="10000"/>
          </a:bodyPr>
          <a:lstStyle/>
          <a:p>
            <a:r>
              <a:rPr lang="en-US" sz="1600" dirty="0" smtClean="0"/>
              <a:t>Adding age as an level 1 explanatory variable (</a:t>
            </a:r>
            <a:r>
              <a:rPr lang="en-US" sz="1600" dirty="0" err="1" smtClean="0"/>
              <a:t>centred</a:t>
            </a:r>
            <a:r>
              <a:rPr lang="en-US" sz="1600" dirty="0" smtClean="0"/>
              <a:t> at 46 </a:t>
            </a:r>
            <a:r>
              <a:rPr lang="en-US" sz="1600" dirty="0" smtClean="0"/>
              <a:t>years – this means that the variable age46 = 0 when the age of the participant is 46).</a:t>
            </a:r>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smtClean="0"/>
          </a:p>
          <a:p>
            <a:endParaRPr lang="en-US" sz="1600" dirty="0" smtClean="0"/>
          </a:p>
          <a:p>
            <a:r>
              <a:rPr lang="en-US" sz="1600" dirty="0" smtClean="0"/>
              <a:t>On average, a 1 year increase in age is associated with a 0.017 points decrease in hedonism.</a:t>
            </a:r>
          </a:p>
          <a:p>
            <a:r>
              <a:rPr lang="en-US" sz="1600" dirty="0" smtClean="0"/>
              <a:t>The overall intercept is -0.199 and the intercept for country j is -0.199+</a:t>
            </a:r>
          </a:p>
          <a:p>
            <a:r>
              <a:rPr lang="en-US" sz="1600" dirty="0" smtClean="0"/>
              <a:t>The </a:t>
            </a:r>
            <a:r>
              <a:rPr lang="en-US" sz="1600" dirty="0" smtClean="0"/>
              <a:t>corresponding 95</a:t>
            </a:r>
            <a:r>
              <a:rPr lang="en-US" sz="1600" dirty="0" smtClean="0"/>
              <a:t>% coverage interval is </a:t>
            </a:r>
          </a:p>
          <a:p>
            <a:r>
              <a:rPr lang="en-US" sz="1600" dirty="0" smtClean="0"/>
              <a:t>95% of country intercepts lie within -0.800 and 0.4023.</a:t>
            </a:r>
          </a:p>
          <a:p>
            <a:r>
              <a:rPr lang="en-US" sz="1600" dirty="0" smtClean="0"/>
              <a:t>For an individual aged 46, the estimated hedonism score is -0.199. For an individual in the bottom 2.5% country, the score is less than -0.800 and for an individual in the top 2.5% country, the score is more than 0.402.</a:t>
            </a: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772816"/>
            <a:ext cx="8430791" cy="2475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Object 3"/>
          <p:cNvGraphicFramePr>
            <a:graphicFrameLocks noChangeAspect="1"/>
          </p:cNvGraphicFramePr>
          <p:nvPr>
            <p:extLst>
              <p:ext uri="{D42A27DB-BD31-4B8C-83A1-F6EECF244321}">
                <p14:modId xmlns:p14="http://schemas.microsoft.com/office/powerpoint/2010/main" val="3677749422"/>
              </p:ext>
            </p:extLst>
          </p:nvPr>
        </p:nvGraphicFramePr>
        <p:xfrm>
          <a:off x="7308304" y="4653136"/>
          <a:ext cx="298073" cy="432817"/>
        </p:xfrm>
        <a:graphic>
          <a:graphicData uri="http://schemas.openxmlformats.org/presentationml/2006/ole">
            <mc:AlternateContent xmlns:mc="http://schemas.openxmlformats.org/markup-compatibility/2006">
              <mc:Choice xmlns:v="urn:schemas-microsoft-com:vml" Requires="v">
                <p:oleObj spid="_x0000_s116973" name="Equation" r:id="rId4" imgW="164880" imgH="241200" progId="Equation.DSMT4">
                  <p:embed/>
                </p:oleObj>
              </mc:Choice>
              <mc:Fallback>
                <p:oleObj name="Equation" r:id="rId4" imgW="164880" imgH="241200" progId="Equation.DSMT4">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08304" y="4653136"/>
                        <a:ext cx="298073" cy="432817"/>
                      </a:xfrm>
                      <a:prstGeom prst="rect">
                        <a:avLst/>
                      </a:prstGeom>
                      <a:noFill/>
                      <a:ln>
                        <a:noFill/>
                      </a:ln>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786347841"/>
              </p:ext>
            </p:extLst>
          </p:nvPr>
        </p:nvGraphicFramePr>
        <p:xfrm>
          <a:off x="4932040" y="4941168"/>
          <a:ext cx="2399543" cy="374965"/>
        </p:xfrm>
        <a:graphic>
          <a:graphicData uri="http://schemas.openxmlformats.org/presentationml/2006/ole">
            <mc:AlternateContent xmlns:mc="http://schemas.openxmlformats.org/markup-compatibility/2006">
              <mc:Choice xmlns:v="urn:schemas-microsoft-com:vml" Requires="v">
                <p:oleObj spid="_x0000_s116974" name="Equation" r:id="rId6" imgW="1536480" imgH="241200" progId="Equation.DSMT4">
                  <p:embed/>
                </p:oleObj>
              </mc:Choice>
              <mc:Fallback>
                <p:oleObj name="Equation" r:id="rId6" imgW="1536480" imgH="241200" progId="Equation.DSMT4">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2040" y="4941168"/>
                        <a:ext cx="2399543" cy="374965"/>
                      </a:xfrm>
                      <a:prstGeom prst="rect">
                        <a:avLst/>
                      </a:prstGeom>
                      <a:noFill/>
                      <a:ln>
                        <a:noFill/>
                      </a:ln>
                    </p:spPr>
                  </p:pic>
                </p:oleObj>
              </mc:Fallback>
            </mc:AlternateContent>
          </a:graphicData>
        </a:graphic>
      </p:graphicFrame>
      <p:sp>
        <p:nvSpPr>
          <p:cNvPr id="6" name="Slide Number Placeholder 5"/>
          <p:cNvSpPr>
            <a:spLocks noGrp="1"/>
          </p:cNvSpPr>
          <p:nvPr>
            <p:ph type="sldNum" sz="quarter" idx="12"/>
          </p:nvPr>
        </p:nvSpPr>
        <p:spPr/>
        <p:txBody>
          <a:bodyPr/>
          <a:lstStyle/>
          <a:p>
            <a:fld id="{35362D2C-CD90-41AE-BDDB-783AC3C23E4C}" type="slidenum">
              <a:rPr lang="en-US" smtClean="0"/>
              <a:t>45</a:t>
            </a:fld>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1377668563"/>
              </p:ext>
            </p:extLst>
          </p:nvPr>
        </p:nvGraphicFramePr>
        <p:xfrm>
          <a:off x="467544" y="1587152"/>
          <a:ext cx="3456384" cy="371328"/>
        </p:xfrm>
        <a:graphic>
          <a:graphicData uri="http://schemas.openxmlformats.org/presentationml/2006/ole">
            <mc:AlternateContent xmlns:mc="http://schemas.openxmlformats.org/markup-compatibility/2006">
              <mc:Choice xmlns:v="urn:schemas-microsoft-com:vml" Requires="v">
                <p:oleObj spid="_x0000_s116975" name="Equation" r:id="rId8" imgW="2234880" imgH="241200" progId="Equation.DSMT4">
                  <p:embed/>
                </p:oleObj>
              </mc:Choice>
              <mc:Fallback>
                <p:oleObj name="Equation" r:id="rId8" imgW="2234880" imgH="241200" progId="Equation.DSMT4">
                  <p:embed/>
                  <p:pic>
                    <p:nvPicPr>
                      <p:cNvPr id="0" name="Object 3"/>
                      <p:cNvPicPr>
                        <a:picLocks noChangeAspect="1" noChangeArrowheads="1"/>
                      </p:cNvPicPr>
                      <p:nvPr/>
                    </p:nvPicPr>
                    <p:blipFill>
                      <a:blip r:embed="rId9"/>
                      <a:srcRect/>
                      <a:stretch>
                        <a:fillRect/>
                      </a:stretch>
                    </p:blipFill>
                    <p:spPr bwMode="auto">
                      <a:xfrm>
                        <a:off x="467544" y="1587152"/>
                        <a:ext cx="3456384" cy="371328"/>
                      </a:xfrm>
                      <a:prstGeom prst="rect">
                        <a:avLst/>
                      </a:prstGeom>
                      <a:noFill/>
                      <a:ln>
                        <a:noFill/>
                      </a:ln>
                      <a:extLst/>
                    </p:spPr>
                  </p:pic>
                </p:oleObj>
              </mc:Fallback>
            </mc:AlternateContent>
          </a:graphicData>
        </a:graphic>
      </p:graphicFrame>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46</a:t>
            </a:fld>
            <a:endParaRPr lang="en-US"/>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1052736"/>
            <a:ext cx="7260378"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GB" sz="1600" dirty="0" smtClean="0"/>
              <a:t>Adding level 1 explanatory variable       always reduce the level 1 variance and the total variance (sum of the level 1 and level 2 variances). </a:t>
            </a:r>
          </a:p>
          <a:p>
            <a:r>
              <a:rPr lang="en-GB" sz="1600" dirty="0" smtClean="0"/>
              <a:t>The level 2 variance may stay the same, increase or decrease according to the distribution of        across different level 2 units.</a:t>
            </a:r>
          </a:p>
          <a:p>
            <a:r>
              <a:rPr lang="en-GB" sz="1600" dirty="0" smtClean="0"/>
              <a:t>Previous example shows that between-country variance in hedonism is unaffected by the addition of individual age, and this implies that the within-country distribution of age is similar across countries.</a:t>
            </a:r>
          </a:p>
          <a:p>
            <a:r>
              <a:rPr lang="en-GB" sz="1600" dirty="0" smtClean="0"/>
              <a:t>Suppose that countries with above-average hedonism scores tend to have an older population (a positive relationship).</a:t>
            </a:r>
          </a:p>
          <a:p>
            <a:pPr lvl="1"/>
            <a:r>
              <a:rPr lang="en-GB" sz="1600" dirty="0" smtClean="0"/>
              <a:t>However, at individual level, age is negatively associated with hedonism – older people tends to have lower hedonism score.</a:t>
            </a:r>
          </a:p>
          <a:p>
            <a:pPr lvl="1"/>
            <a:r>
              <a:rPr lang="en-GB" sz="1600" dirty="0" smtClean="0"/>
              <a:t>The combination of these two opposing associations would make the country effects appear weaker (i.e. lower between countries variance) if age is not accounted for.</a:t>
            </a:r>
          </a:p>
          <a:p>
            <a:pPr lvl="1"/>
            <a:r>
              <a:rPr lang="en-GB" sz="1600" dirty="0" smtClean="0"/>
              <a:t>Adding age to the model (adjusting for the effect of age) will reveal a stronger country effects, leading to an increase in the between-country variance.</a:t>
            </a:r>
            <a:endParaRPr lang="en-AU"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1030554379"/>
              </p:ext>
            </p:extLst>
          </p:nvPr>
        </p:nvGraphicFramePr>
        <p:xfrm>
          <a:off x="4067944" y="1196752"/>
          <a:ext cx="336550" cy="450850"/>
        </p:xfrm>
        <a:graphic>
          <a:graphicData uri="http://schemas.openxmlformats.org/presentationml/2006/ole">
            <mc:AlternateContent xmlns:mc="http://schemas.openxmlformats.org/markup-compatibility/2006">
              <mc:Choice xmlns:v="urn:schemas-microsoft-com:vml" Requires="v">
                <p:oleObj spid="_x0000_s23475" name="Equation" r:id="rId3" imgW="177480" imgH="241200" progId="Equation.DSMT4">
                  <p:embed/>
                </p:oleObj>
              </mc:Choice>
              <mc:Fallback>
                <p:oleObj name="Equation" r:id="rId3" imgW="177480" imgH="241200" progId="Equation.DSMT4">
                  <p:embed/>
                  <p:pic>
                    <p:nvPicPr>
                      <p:cNvPr id="0" name="Object 3"/>
                      <p:cNvPicPr>
                        <a:picLocks noChangeAspect="1" noChangeArrowheads="1"/>
                      </p:cNvPicPr>
                      <p:nvPr/>
                    </p:nvPicPr>
                    <p:blipFill>
                      <a:blip r:embed="rId4"/>
                      <a:srcRect/>
                      <a:stretch>
                        <a:fillRect/>
                      </a:stretch>
                    </p:blipFill>
                    <p:spPr bwMode="auto">
                      <a:xfrm>
                        <a:off x="4067944" y="1196752"/>
                        <a:ext cx="3365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621427106"/>
              </p:ext>
            </p:extLst>
          </p:nvPr>
        </p:nvGraphicFramePr>
        <p:xfrm>
          <a:off x="2195736" y="1988840"/>
          <a:ext cx="336550" cy="450850"/>
        </p:xfrm>
        <a:graphic>
          <a:graphicData uri="http://schemas.openxmlformats.org/presentationml/2006/ole">
            <mc:AlternateContent xmlns:mc="http://schemas.openxmlformats.org/markup-compatibility/2006">
              <mc:Choice xmlns:v="urn:schemas-microsoft-com:vml" Requires="v">
                <p:oleObj spid="_x0000_s23476" name="Equation" r:id="rId5" imgW="177480" imgH="241200" progId="Equation.DSMT4">
                  <p:embed/>
                </p:oleObj>
              </mc:Choice>
              <mc:Fallback>
                <p:oleObj name="Equation" r:id="rId5" imgW="177480" imgH="2412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736" y="1988840"/>
                        <a:ext cx="3365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Slide Number Placeholder 5"/>
          <p:cNvSpPr>
            <a:spLocks noGrp="1"/>
          </p:cNvSpPr>
          <p:nvPr>
            <p:ph type="sldNum" sz="quarter" idx="12"/>
          </p:nvPr>
        </p:nvSpPr>
        <p:spPr/>
        <p:txBody>
          <a:bodyPr/>
          <a:lstStyle/>
          <a:p>
            <a:fld id="{35362D2C-CD90-41AE-BDDB-783AC3C23E4C}" type="slidenum">
              <a:rPr lang="en-US" smtClean="0"/>
              <a:t>47</a:t>
            </a:fld>
            <a:endParaRPr lang="en-US"/>
          </a:p>
        </p:txBody>
      </p:sp>
    </p:spTree>
    <p:extLst>
      <p:ext uri="{BB962C8B-B14F-4D97-AF65-F5344CB8AC3E}">
        <p14:creationId xmlns:p14="http://schemas.microsoft.com/office/powerpoint/2010/main" val="38315545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sp>
        <p:nvSpPr>
          <p:cNvPr id="4" name="Slide Number Placeholder 3"/>
          <p:cNvSpPr>
            <a:spLocks noGrp="1"/>
          </p:cNvSpPr>
          <p:nvPr>
            <p:ph type="sldNum" sz="quarter" idx="12"/>
          </p:nvPr>
        </p:nvSpPr>
        <p:spPr/>
        <p:txBody>
          <a:bodyPr/>
          <a:lstStyle/>
          <a:p>
            <a:fld id="{35362D2C-CD90-41AE-BDDB-783AC3C23E4C}" type="slidenum">
              <a:rPr lang="en-US" smtClean="0"/>
              <a:t>48</a:t>
            </a:fld>
            <a:endParaRPr lang="en-US"/>
          </a:p>
        </p:txBody>
      </p:sp>
    </p:spTree>
    <p:extLst>
      <p:ext uri="{BB962C8B-B14F-4D97-AF65-F5344CB8AC3E}">
        <p14:creationId xmlns:p14="http://schemas.microsoft.com/office/powerpoint/2010/main" val="45547340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US" sz="2600" dirty="0" smtClean="0"/>
              <a:t>Exercise</a:t>
            </a:r>
            <a:endParaRPr lang="en-US" sz="2600"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Adding student-level explanatory variables</a:t>
            </a:r>
            <a:endParaRPr lang="en-US" sz="1600" dirty="0"/>
          </a:p>
          <a:p>
            <a:pPr lvl="1"/>
            <a:r>
              <a:rPr lang="en-US" sz="1600" dirty="0" smtClean="0"/>
              <a:t>Does cohort predict score?</a:t>
            </a:r>
          </a:p>
          <a:p>
            <a:pPr lvl="1"/>
            <a:r>
              <a:rPr lang="en-US" sz="1600" dirty="0" smtClean="0"/>
              <a:t>Adding cohort as a fixed effect </a:t>
            </a:r>
          </a:p>
          <a:p>
            <a:pPr lvl="1"/>
            <a:endParaRPr lang="en-US" sz="1600" dirty="0"/>
          </a:p>
          <a:p>
            <a:pPr lvl="1"/>
            <a:endParaRPr lang="en-US" sz="1600" dirty="0" smtClean="0"/>
          </a:p>
          <a:p>
            <a:pPr lvl="1"/>
            <a:r>
              <a:rPr lang="en-US" sz="1600" dirty="0" smtClean="0"/>
              <a:t>This allows schools to have different intercepts, but same slope for cohort effect.</a:t>
            </a:r>
          </a:p>
          <a:p>
            <a:pPr lvl="1"/>
            <a:endParaRPr lang="en-US" sz="1600" dirty="0" smtClean="0"/>
          </a:p>
          <a:p>
            <a:pPr lvl="1"/>
            <a:endParaRPr lang="en-US" sz="1600" dirty="0" smtClean="0"/>
          </a:p>
        </p:txBody>
      </p:sp>
      <p:sp>
        <p:nvSpPr>
          <p:cNvPr id="4" name="Slide Number Placeholder 3"/>
          <p:cNvSpPr>
            <a:spLocks noGrp="1"/>
          </p:cNvSpPr>
          <p:nvPr>
            <p:ph type="sldNum" sz="quarter" idx="12"/>
          </p:nvPr>
        </p:nvSpPr>
        <p:spPr/>
        <p:txBody>
          <a:bodyPr/>
          <a:lstStyle/>
          <a:p>
            <a:fld id="{35362D2C-CD90-41AE-BDDB-783AC3C23E4C}" type="slidenum">
              <a:rPr lang="en-US" smtClean="0"/>
              <a:t>49</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536793994"/>
              </p:ext>
            </p:extLst>
          </p:nvPr>
        </p:nvGraphicFramePr>
        <p:xfrm>
          <a:off x="1259632" y="1988840"/>
          <a:ext cx="4540250" cy="504825"/>
        </p:xfrm>
        <a:graphic>
          <a:graphicData uri="http://schemas.openxmlformats.org/presentationml/2006/ole">
            <mc:AlternateContent xmlns:mc="http://schemas.openxmlformats.org/markup-compatibility/2006">
              <mc:Choice xmlns:v="urn:schemas-microsoft-com:vml" Requires="v">
                <p:oleObj spid="_x0000_s57679" name="Equation" r:id="rId3" imgW="2158920" imgH="241200" progId="Equation.DSMT4">
                  <p:embed/>
                </p:oleObj>
              </mc:Choice>
              <mc:Fallback>
                <p:oleObj name="Equation" r:id="rId3" imgW="2158920" imgH="241200" progId="Equation.DSMT4">
                  <p:embed/>
                  <p:pic>
                    <p:nvPicPr>
                      <p:cNvPr id="0" name="Object 3"/>
                      <p:cNvPicPr>
                        <a:picLocks noChangeAspect="1" noChangeArrowheads="1"/>
                      </p:cNvPicPr>
                      <p:nvPr/>
                    </p:nvPicPr>
                    <p:blipFill>
                      <a:blip r:embed="rId4"/>
                      <a:srcRect/>
                      <a:stretch>
                        <a:fillRect/>
                      </a:stretch>
                    </p:blipFill>
                    <p:spPr bwMode="auto">
                      <a:xfrm>
                        <a:off x="1259632" y="1988840"/>
                        <a:ext cx="454025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522847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Data with Multilevel Structure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A two-level study for examining school effects on student progress.</a:t>
            </a:r>
            <a:endParaRPr lang="en-US" sz="16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484784"/>
            <a:ext cx="6299423" cy="501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5</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50</a:t>
            </a:fld>
            <a:endParaRPr lang="en-US"/>
          </a:p>
        </p:txBody>
      </p:sp>
      <p:pic>
        <p:nvPicPr>
          <p:cNvPr id="583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124743"/>
            <a:ext cx="5328592" cy="4855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806187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err="1" smtClean="0"/>
              <a:t>Visualising</a:t>
            </a:r>
            <a:r>
              <a:rPr lang="en-US" sz="1600" dirty="0" smtClean="0"/>
              <a:t> the model result</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51</a:t>
            </a:fld>
            <a:endParaRPr lang="en-US"/>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56792"/>
            <a:ext cx="8109581"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93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4853" y="2636912"/>
            <a:ext cx="4558978" cy="3623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80618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What are the intercept and  slope?</a:t>
            </a:r>
          </a:p>
          <a:p>
            <a:pPr lvl="1"/>
            <a:r>
              <a:rPr lang="en-US" sz="1600" dirty="0" smtClean="0"/>
              <a:t>Interpret these values</a:t>
            </a:r>
          </a:p>
          <a:p>
            <a:pPr lvl="1"/>
            <a:r>
              <a:rPr lang="en-US" sz="1600" dirty="0" smtClean="0"/>
              <a:t>The t-value for the slope of cohort is 78.24. The critical value can be found using the </a:t>
            </a:r>
            <a:r>
              <a:rPr lang="en-US" sz="1600" i="1" dirty="0" err="1" smtClean="0"/>
              <a:t>qt</a:t>
            </a:r>
            <a:r>
              <a:rPr lang="en-US" sz="1600" i="1" dirty="0" smtClean="0"/>
              <a:t>(probability , </a:t>
            </a:r>
            <a:r>
              <a:rPr lang="en-US" sz="1600" i="1" dirty="0" err="1" smtClean="0"/>
              <a:t>df</a:t>
            </a:r>
            <a:r>
              <a:rPr lang="en-US" sz="1600" i="1" dirty="0" smtClean="0"/>
              <a:t>)</a:t>
            </a:r>
            <a:r>
              <a:rPr lang="en-US" sz="1600" dirty="0" smtClean="0"/>
              <a:t> function. In this case, it is </a:t>
            </a:r>
            <a:r>
              <a:rPr lang="en-US" sz="1600" i="1" dirty="0" err="1" smtClean="0"/>
              <a:t>qt</a:t>
            </a:r>
            <a:r>
              <a:rPr lang="en-US" sz="1600" i="1" dirty="0" smtClean="0"/>
              <a:t>(0.975, 33984) </a:t>
            </a:r>
            <a:r>
              <a:rPr lang="en-US" sz="1600" dirty="0" smtClean="0"/>
              <a:t>= 1.96 </a:t>
            </a:r>
          </a:p>
          <a:p>
            <a:pPr lvl="1"/>
            <a:r>
              <a:rPr lang="en-US" sz="1600" dirty="0" smtClean="0"/>
              <a:t>FYI: The p-value corresponding to the t-value 78.24. with 33984 </a:t>
            </a:r>
            <a:r>
              <a:rPr lang="en-US" sz="1600" dirty="0" err="1" smtClean="0"/>
              <a:t>d.f.</a:t>
            </a:r>
            <a:r>
              <a:rPr lang="en-US" sz="1600" dirty="0" smtClean="0"/>
              <a:t> can be found using the command </a:t>
            </a:r>
            <a:r>
              <a:rPr lang="en-US" sz="1600" i="1" dirty="0" smtClean="0"/>
              <a:t>2*(1-pt(78.24, 33984))</a:t>
            </a:r>
          </a:p>
          <a:p>
            <a:r>
              <a:rPr lang="en-US" sz="1600" dirty="0" smtClean="0"/>
              <a:t>What is the 95% coverage interval for the intercept?</a:t>
            </a:r>
          </a:p>
          <a:p>
            <a:pPr lvl="1"/>
            <a:r>
              <a:rPr lang="en-US" sz="1600" dirty="0" smtClean="0"/>
              <a:t>Interpret the 95% coverage interval</a:t>
            </a:r>
          </a:p>
          <a:p>
            <a:r>
              <a:rPr lang="en-US" sz="1600" dirty="0" smtClean="0"/>
              <a:t>What are the within (level 1) and between school (level 2) variance?</a:t>
            </a:r>
            <a:endParaRPr lang="en-US" sz="1600" dirty="0"/>
          </a:p>
          <a:p>
            <a:pPr lvl="1"/>
            <a:r>
              <a:rPr lang="en-US" sz="1600" dirty="0" smtClean="0"/>
              <a:t>Compare them to the variance component model.</a:t>
            </a:r>
          </a:p>
          <a:p>
            <a:pPr lvl="1"/>
            <a:r>
              <a:rPr lang="en-US" sz="1600" dirty="0" smtClean="0"/>
              <a:t>Do these variances increase or decrease?</a:t>
            </a:r>
          </a:p>
          <a:p>
            <a:pPr lvl="2"/>
            <a:r>
              <a:rPr lang="en-US" sz="1600" dirty="0" smtClean="0"/>
              <a:t>The results from this model show that there is large reduction in between-school (level 2) variance by adding the level 1 explanatory variable (cohort), what does this mean?</a:t>
            </a:r>
          </a:p>
          <a:p>
            <a:pPr lvl="2"/>
            <a:r>
              <a:rPr lang="en-US" sz="1600" dirty="0" smtClean="0"/>
              <a:t>Look at overall proportion of students in each cohort to help answer this question. (Use the </a:t>
            </a:r>
            <a:r>
              <a:rPr lang="en-US" sz="1600" i="1" dirty="0" smtClean="0"/>
              <a:t>table() </a:t>
            </a:r>
            <a:r>
              <a:rPr lang="en-US" sz="1600" dirty="0" smtClean="0"/>
              <a:t>and </a:t>
            </a:r>
            <a:r>
              <a:rPr lang="en-US" sz="1600" i="1" dirty="0" err="1" smtClean="0"/>
              <a:t>prop.table</a:t>
            </a:r>
            <a:r>
              <a:rPr lang="en-US" sz="1600" i="1" dirty="0" smtClean="0"/>
              <a:t>() </a:t>
            </a:r>
            <a:r>
              <a:rPr lang="en-US" sz="1600" dirty="0" smtClean="0"/>
              <a:t>function)</a:t>
            </a:r>
          </a:p>
          <a:p>
            <a:r>
              <a:rPr lang="en-US" sz="1600" dirty="0" smtClean="0"/>
              <a:t>How much variance in attainment is due to differences between school (after accounting for cohort effect)?</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52</a:t>
            </a:fld>
            <a:endParaRPr lang="en-US"/>
          </a:p>
        </p:txBody>
      </p:sp>
    </p:spTree>
    <p:extLst>
      <p:ext uri="{BB962C8B-B14F-4D97-AF65-F5344CB8AC3E}">
        <p14:creationId xmlns:p14="http://schemas.microsoft.com/office/powerpoint/2010/main" val="168806187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53</a:t>
            </a:fld>
            <a:endParaRPr lang="en-US"/>
          </a:p>
        </p:txBody>
      </p:sp>
    </p:spTree>
    <p:extLst>
      <p:ext uri="{BB962C8B-B14F-4D97-AF65-F5344CB8AC3E}">
        <p14:creationId xmlns:p14="http://schemas.microsoft.com/office/powerpoint/2010/main" val="168806187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Random slope model</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Allowing slope to vary randomly across group</a:t>
            </a:r>
          </a:p>
          <a:p>
            <a:endParaRPr lang="en-US" sz="1600" dirty="0"/>
          </a:p>
          <a:p>
            <a:endParaRPr lang="en-US" sz="1600" dirty="0" smtClean="0"/>
          </a:p>
          <a:p>
            <a:endParaRPr lang="en-US" sz="1600" dirty="0"/>
          </a:p>
          <a:p>
            <a:r>
              <a:rPr lang="en-US" sz="1600" dirty="0" smtClean="0"/>
              <a:t>Two random effects:           and </a:t>
            </a:r>
          </a:p>
          <a:p>
            <a:pPr lvl="1"/>
            <a:r>
              <a:rPr lang="en-US" sz="1600" dirty="0" smtClean="0"/>
              <a:t>It is assumed that both random effects follow normal distribution with mean 0, variance         and         , and covariance </a:t>
            </a:r>
          </a:p>
          <a:p>
            <a:pPr lvl="1"/>
            <a:r>
              <a:rPr lang="en-US" sz="1600" dirty="0" smtClean="0"/>
              <a:t>The covariance          represents the </a:t>
            </a:r>
            <a:r>
              <a:rPr lang="en-US" sz="1600" dirty="0" err="1" smtClean="0"/>
              <a:t>covariation</a:t>
            </a:r>
            <a:r>
              <a:rPr lang="en-US" sz="1600" dirty="0" smtClean="0"/>
              <a:t> between the group intercepts and slopes.</a:t>
            </a:r>
          </a:p>
          <a:p>
            <a:pPr lvl="2"/>
            <a:r>
              <a:rPr lang="en-US" sz="1600" dirty="0" smtClean="0"/>
              <a:t>Positive covariance implies that group with high intercept residuals tends to have high slope residuals</a:t>
            </a:r>
          </a:p>
          <a:p>
            <a:r>
              <a:rPr lang="en-US" sz="1600" dirty="0" smtClean="0"/>
              <a:t>The term              can be thought of as an interaction between group and x. A significant slope variance indicates that the effect of x on y differs across groups.</a:t>
            </a:r>
            <a:endParaRPr lang="en-US" sz="1600" dirty="0"/>
          </a:p>
          <a:p>
            <a:pPr lvl="2"/>
            <a:endParaRPr lang="en-US"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1041786235"/>
              </p:ext>
            </p:extLst>
          </p:nvPr>
        </p:nvGraphicFramePr>
        <p:xfrm>
          <a:off x="827584" y="1556792"/>
          <a:ext cx="4032250" cy="504825"/>
        </p:xfrm>
        <a:graphic>
          <a:graphicData uri="http://schemas.openxmlformats.org/presentationml/2006/ole">
            <mc:AlternateContent xmlns:mc="http://schemas.openxmlformats.org/markup-compatibility/2006">
              <mc:Choice xmlns:v="urn:schemas-microsoft-com:vml" Requires="v">
                <p:oleObj spid="_x0000_s112356" name="Equation" r:id="rId3" imgW="1917360" imgH="241200" progId="Equation.DSMT4">
                  <p:embed/>
                </p:oleObj>
              </mc:Choice>
              <mc:Fallback>
                <p:oleObj name="Equation" r:id="rId3" imgW="1917360" imgH="241200" progId="Equation.DSMT4">
                  <p:embed/>
                  <p:pic>
                    <p:nvPicPr>
                      <p:cNvPr id="0" name="Object 3"/>
                      <p:cNvPicPr>
                        <a:picLocks noChangeAspect="1" noChangeArrowheads="1"/>
                      </p:cNvPicPr>
                      <p:nvPr/>
                    </p:nvPicPr>
                    <p:blipFill>
                      <a:blip r:embed="rId4"/>
                      <a:srcRect/>
                      <a:stretch>
                        <a:fillRect/>
                      </a:stretch>
                    </p:blipFill>
                    <p:spPr bwMode="auto">
                      <a:xfrm>
                        <a:off x="827584" y="1556792"/>
                        <a:ext cx="403225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61341338"/>
              </p:ext>
            </p:extLst>
          </p:nvPr>
        </p:nvGraphicFramePr>
        <p:xfrm>
          <a:off x="3792538" y="2120900"/>
          <a:ext cx="374650" cy="503238"/>
        </p:xfrm>
        <a:graphic>
          <a:graphicData uri="http://schemas.openxmlformats.org/presentationml/2006/ole">
            <mc:AlternateContent xmlns:mc="http://schemas.openxmlformats.org/markup-compatibility/2006">
              <mc:Choice xmlns:v="urn:schemas-microsoft-com:vml" Requires="v">
                <p:oleObj spid="_x0000_s112357" name="Equation" r:id="rId5" imgW="177480" imgH="241200" progId="Equation.DSMT4">
                  <p:embed/>
                </p:oleObj>
              </mc:Choice>
              <mc:Fallback>
                <p:oleObj name="Equation" r:id="rId5" imgW="177480" imgH="241200" progId="Equation.DSMT4">
                  <p:embed/>
                  <p:pic>
                    <p:nvPicPr>
                      <p:cNvPr id="0" name="Object 4"/>
                      <p:cNvPicPr>
                        <a:picLocks noChangeAspect="1" noChangeArrowheads="1"/>
                      </p:cNvPicPr>
                      <p:nvPr/>
                    </p:nvPicPr>
                    <p:blipFill>
                      <a:blip r:embed="rId6"/>
                      <a:srcRect/>
                      <a:stretch>
                        <a:fillRect/>
                      </a:stretch>
                    </p:blipFill>
                    <p:spPr bwMode="auto">
                      <a:xfrm>
                        <a:off x="3792538" y="2120900"/>
                        <a:ext cx="37465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613856578"/>
              </p:ext>
            </p:extLst>
          </p:nvPr>
        </p:nvGraphicFramePr>
        <p:xfrm>
          <a:off x="2816225" y="2120900"/>
          <a:ext cx="455613" cy="503238"/>
        </p:xfrm>
        <a:graphic>
          <a:graphicData uri="http://schemas.openxmlformats.org/presentationml/2006/ole">
            <mc:AlternateContent xmlns:mc="http://schemas.openxmlformats.org/markup-compatibility/2006">
              <mc:Choice xmlns:v="urn:schemas-microsoft-com:vml" Requires="v">
                <p:oleObj spid="_x0000_s112358" name="Equation" r:id="rId7" imgW="215640" imgH="241200" progId="Equation.DSMT4">
                  <p:embed/>
                </p:oleObj>
              </mc:Choice>
              <mc:Fallback>
                <p:oleObj name="Equation" r:id="rId7" imgW="215640" imgH="241200" progId="Equation.DSMT4">
                  <p:embed/>
                  <p:pic>
                    <p:nvPicPr>
                      <p:cNvPr id="0" name="Object 4"/>
                      <p:cNvPicPr>
                        <a:picLocks noChangeAspect="1" noChangeArrowheads="1"/>
                      </p:cNvPicPr>
                      <p:nvPr/>
                    </p:nvPicPr>
                    <p:blipFill>
                      <a:blip r:embed="rId8"/>
                      <a:srcRect/>
                      <a:stretch>
                        <a:fillRect/>
                      </a:stretch>
                    </p:blipFill>
                    <p:spPr bwMode="auto">
                      <a:xfrm>
                        <a:off x="2816225" y="2120900"/>
                        <a:ext cx="455613"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993058877"/>
              </p:ext>
            </p:extLst>
          </p:nvPr>
        </p:nvGraphicFramePr>
        <p:xfrm>
          <a:off x="2051720" y="2708920"/>
          <a:ext cx="436670" cy="431229"/>
        </p:xfrm>
        <a:graphic>
          <a:graphicData uri="http://schemas.openxmlformats.org/presentationml/2006/ole">
            <mc:AlternateContent xmlns:mc="http://schemas.openxmlformats.org/markup-compatibility/2006">
              <mc:Choice xmlns:v="urn:schemas-microsoft-com:vml" Requires="v">
                <p:oleObj spid="_x0000_s112359" name="Equation" r:id="rId9" imgW="241200" imgH="241200" progId="Equation.DSMT4">
                  <p:embed/>
                </p:oleObj>
              </mc:Choice>
              <mc:Fallback>
                <p:oleObj name="Equation" r:id="rId9" imgW="241200" imgH="241200" progId="Equation.DSMT4">
                  <p:embed/>
                  <p:pic>
                    <p:nvPicPr>
                      <p:cNvPr id="0" name="Object 5"/>
                      <p:cNvPicPr>
                        <a:picLocks noChangeAspect="1" noChangeArrowheads="1"/>
                      </p:cNvPicPr>
                      <p:nvPr/>
                    </p:nvPicPr>
                    <p:blipFill>
                      <a:blip r:embed="rId10"/>
                      <a:srcRect/>
                      <a:stretch>
                        <a:fillRect/>
                      </a:stretch>
                    </p:blipFill>
                    <p:spPr bwMode="auto">
                      <a:xfrm>
                        <a:off x="2051720" y="2708920"/>
                        <a:ext cx="436670" cy="431229"/>
                      </a:xfrm>
                      <a:prstGeom prst="rect">
                        <a:avLst/>
                      </a:prstGeom>
                      <a:noFill/>
                      <a:ln>
                        <a:noFill/>
                      </a:ln>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188545765"/>
              </p:ext>
            </p:extLst>
          </p:nvPr>
        </p:nvGraphicFramePr>
        <p:xfrm>
          <a:off x="2998788" y="2708275"/>
          <a:ext cx="414337" cy="431800"/>
        </p:xfrm>
        <a:graphic>
          <a:graphicData uri="http://schemas.openxmlformats.org/presentationml/2006/ole">
            <mc:AlternateContent xmlns:mc="http://schemas.openxmlformats.org/markup-compatibility/2006">
              <mc:Choice xmlns:v="urn:schemas-microsoft-com:vml" Requires="v">
                <p:oleObj spid="_x0000_s112360" name="Equation" r:id="rId11" imgW="228600" imgH="241200" progId="Equation.DSMT4">
                  <p:embed/>
                </p:oleObj>
              </mc:Choice>
              <mc:Fallback>
                <p:oleObj name="Equation" r:id="rId11" imgW="228600" imgH="241200" progId="Equation.DSMT4">
                  <p:embed/>
                  <p:pic>
                    <p:nvPicPr>
                      <p:cNvPr id="0" name="Object 6"/>
                      <p:cNvPicPr>
                        <a:picLocks noChangeAspect="1" noChangeArrowheads="1"/>
                      </p:cNvPicPr>
                      <p:nvPr/>
                    </p:nvPicPr>
                    <p:blipFill>
                      <a:blip r:embed="rId12"/>
                      <a:srcRect/>
                      <a:stretch>
                        <a:fillRect/>
                      </a:stretch>
                    </p:blipFill>
                    <p:spPr bwMode="auto">
                      <a:xfrm>
                        <a:off x="2998788" y="2708275"/>
                        <a:ext cx="414337" cy="431800"/>
                      </a:xfrm>
                      <a:prstGeom prst="rect">
                        <a:avLst/>
                      </a:prstGeom>
                      <a:noFill/>
                      <a:ln>
                        <a:noFill/>
                      </a:ln>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557316676"/>
              </p:ext>
            </p:extLst>
          </p:nvPr>
        </p:nvGraphicFramePr>
        <p:xfrm>
          <a:off x="5004048" y="2708920"/>
          <a:ext cx="506413" cy="409575"/>
        </p:xfrm>
        <a:graphic>
          <a:graphicData uri="http://schemas.openxmlformats.org/presentationml/2006/ole">
            <mc:AlternateContent xmlns:mc="http://schemas.openxmlformats.org/markup-compatibility/2006">
              <mc:Choice xmlns:v="urn:schemas-microsoft-com:vml" Requires="v">
                <p:oleObj spid="_x0000_s112361" name="Equation" r:id="rId13" imgW="279360" imgH="228600" progId="Equation.DSMT4">
                  <p:embed/>
                </p:oleObj>
              </mc:Choice>
              <mc:Fallback>
                <p:oleObj name="Equation" r:id="rId13" imgW="279360" imgH="228600" progId="Equation.DSMT4">
                  <p:embed/>
                  <p:pic>
                    <p:nvPicPr>
                      <p:cNvPr id="0" name="Object 8"/>
                      <p:cNvPicPr>
                        <a:picLocks noChangeAspect="1" noChangeArrowheads="1"/>
                      </p:cNvPicPr>
                      <p:nvPr/>
                    </p:nvPicPr>
                    <p:blipFill>
                      <a:blip r:embed="rId14"/>
                      <a:srcRect/>
                      <a:stretch>
                        <a:fillRect/>
                      </a:stretch>
                    </p:blipFill>
                    <p:spPr bwMode="auto">
                      <a:xfrm>
                        <a:off x="5004048" y="2708920"/>
                        <a:ext cx="506413"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104847282"/>
              </p:ext>
            </p:extLst>
          </p:nvPr>
        </p:nvGraphicFramePr>
        <p:xfrm>
          <a:off x="2699792" y="2996952"/>
          <a:ext cx="506413" cy="409575"/>
        </p:xfrm>
        <a:graphic>
          <a:graphicData uri="http://schemas.openxmlformats.org/presentationml/2006/ole">
            <mc:AlternateContent xmlns:mc="http://schemas.openxmlformats.org/markup-compatibility/2006">
              <mc:Choice xmlns:v="urn:schemas-microsoft-com:vml" Requires="v">
                <p:oleObj spid="_x0000_s112362" name="Equation" r:id="rId15" imgW="279360" imgH="228600" progId="Equation.DSMT4">
                  <p:embed/>
                </p:oleObj>
              </mc:Choice>
              <mc:Fallback>
                <p:oleObj name="Equation" r:id="rId15" imgW="279360" imgH="228600" progId="Equation.DSMT4">
                  <p:embed/>
                  <p:pic>
                    <p:nvPicPr>
                      <p:cNvPr id="0"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99792" y="2996952"/>
                        <a:ext cx="506413"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544873141"/>
              </p:ext>
            </p:extLst>
          </p:nvPr>
        </p:nvGraphicFramePr>
        <p:xfrm>
          <a:off x="1763688" y="4077072"/>
          <a:ext cx="549722" cy="400026"/>
        </p:xfrm>
        <a:graphic>
          <a:graphicData uri="http://schemas.openxmlformats.org/presentationml/2006/ole">
            <mc:AlternateContent xmlns:mc="http://schemas.openxmlformats.org/markup-compatibility/2006">
              <mc:Choice xmlns:v="urn:schemas-microsoft-com:vml" Requires="v">
                <p:oleObj spid="_x0000_s112363" name="Equation" r:id="rId17" imgW="330120" imgH="241200" progId="Equation.DSMT4">
                  <p:embed/>
                </p:oleObj>
              </mc:Choice>
              <mc:Fallback>
                <p:oleObj name="Equation" r:id="rId17" imgW="330120" imgH="241200" progId="Equation.DSMT4">
                  <p:embed/>
                  <p:pic>
                    <p:nvPicPr>
                      <p:cNvPr id="0" name="Object 3"/>
                      <p:cNvPicPr>
                        <a:picLocks noChangeAspect="1" noChangeArrowheads="1"/>
                      </p:cNvPicPr>
                      <p:nvPr/>
                    </p:nvPicPr>
                    <p:blipFill>
                      <a:blip r:embed="rId18"/>
                      <a:srcRect/>
                      <a:stretch>
                        <a:fillRect/>
                      </a:stretch>
                    </p:blipFill>
                    <p:spPr bwMode="auto">
                      <a:xfrm>
                        <a:off x="1763688" y="4077072"/>
                        <a:ext cx="549722" cy="400026"/>
                      </a:xfrm>
                      <a:prstGeom prst="rect">
                        <a:avLst/>
                      </a:prstGeom>
                      <a:noFill/>
                      <a:ln>
                        <a:noFill/>
                      </a:ln>
                    </p:spPr>
                  </p:pic>
                </p:oleObj>
              </mc:Fallback>
            </mc:AlternateContent>
          </a:graphicData>
        </a:graphic>
      </p:graphicFrame>
      <p:sp>
        <p:nvSpPr>
          <p:cNvPr id="8" name="Slide Number Placeholder 7"/>
          <p:cNvSpPr>
            <a:spLocks noGrp="1"/>
          </p:cNvSpPr>
          <p:nvPr>
            <p:ph type="sldNum" sz="quarter" idx="12"/>
          </p:nvPr>
        </p:nvSpPr>
        <p:spPr/>
        <p:txBody>
          <a:bodyPr/>
          <a:lstStyle/>
          <a:p>
            <a:fld id="{35362D2C-CD90-41AE-BDDB-783AC3C23E4C}" type="slidenum">
              <a:rPr lang="en-US" smtClean="0"/>
              <a:t>54</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Model formulation highlight the multilevel structure</a:t>
            </a:r>
          </a:p>
          <a:p>
            <a:r>
              <a:rPr lang="en-US" sz="1600" dirty="0" smtClean="0"/>
              <a:t>Level 1 sub-model</a:t>
            </a:r>
          </a:p>
          <a:p>
            <a:endParaRPr lang="en-US" sz="1600" dirty="0"/>
          </a:p>
          <a:p>
            <a:r>
              <a:rPr lang="en-US" sz="1600" dirty="0" smtClean="0"/>
              <a:t>Level 2 sub-models</a:t>
            </a:r>
          </a:p>
          <a:p>
            <a:endParaRPr lang="en-US" sz="1600" dirty="0"/>
          </a:p>
          <a:p>
            <a:endParaRPr lang="en-US" sz="1600" dirty="0" smtClean="0"/>
          </a:p>
          <a:p>
            <a:endParaRPr lang="en-US" sz="1600" dirty="0" smtClean="0"/>
          </a:p>
          <a:p>
            <a:endParaRPr lang="en-US" sz="1600" dirty="0"/>
          </a:p>
          <a:p>
            <a:r>
              <a:rPr lang="en-US" sz="1600" dirty="0" smtClean="0"/>
              <a:t>       is the overall intercept</a:t>
            </a:r>
          </a:p>
          <a:p>
            <a:r>
              <a:rPr lang="en-US" sz="1600" dirty="0"/>
              <a:t> </a:t>
            </a:r>
            <a:r>
              <a:rPr lang="en-US" sz="1600" dirty="0" smtClean="0"/>
              <a:t>      is the intercept for group j</a:t>
            </a:r>
          </a:p>
          <a:p>
            <a:r>
              <a:rPr lang="en-US" sz="1600" dirty="0"/>
              <a:t> </a:t>
            </a:r>
            <a:r>
              <a:rPr lang="en-US" sz="1600" dirty="0" smtClean="0"/>
              <a:t>      is the overall slope</a:t>
            </a:r>
          </a:p>
          <a:p>
            <a:r>
              <a:rPr lang="en-US" sz="1600" dirty="0"/>
              <a:t> </a:t>
            </a:r>
            <a:r>
              <a:rPr lang="en-US" sz="1600" dirty="0" smtClean="0"/>
              <a:t>      is the slope for group j</a:t>
            </a:r>
          </a:p>
          <a:p>
            <a:endParaRPr lang="en-US"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2200276896"/>
              </p:ext>
            </p:extLst>
          </p:nvPr>
        </p:nvGraphicFramePr>
        <p:xfrm>
          <a:off x="899592" y="1628800"/>
          <a:ext cx="1745183" cy="327544"/>
        </p:xfrm>
        <a:graphic>
          <a:graphicData uri="http://schemas.openxmlformats.org/presentationml/2006/ole">
            <mc:AlternateContent xmlns:mc="http://schemas.openxmlformats.org/markup-compatibility/2006">
              <mc:Choice xmlns:v="urn:schemas-microsoft-com:vml" Requires="v">
                <p:oleObj spid="_x0000_s122280" name="Equation" r:id="rId3" imgW="1269720" imgH="241200" progId="Equation.DSMT4">
                  <p:embed/>
                </p:oleObj>
              </mc:Choice>
              <mc:Fallback>
                <p:oleObj name="Equation" r:id="rId3" imgW="1269720" imgH="241200" progId="Equation.DSMT4">
                  <p:embed/>
                  <p:pic>
                    <p:nvPicPr>
                      <p:cNvPr id="0" name="Object 5"/>
                      <p:cNvPicPr>
                        <a:picLocks noChangeAspect="1" noChangeArrowheads="1"/>
                      </p:cNvPicPr>
                      <p:nvPr/>
                    </p:nvPicPr>
                    <p:blipFill>
                      <a:blip r:embed="rId4"/>
                      <a:srcRect/>
                      <a:stretch>
                        <a:fillRect/>
                      </a:stretch>
                    </p:blipFill>
                    <p:spPr bwMode="auto">
                      <a:xfrm>
                        <a:off x="899592" y="1628800"/>
                        <a:ext cx="1745183" cy="327544"/>
                      </a:xfrm>
                      <a:prstGeom prst="rect">
                        <a:avLst/>
                      </a:prstGeom>
                      <a:noFill/>
                      <a:ln>
                        <a:noFill/>
                      </a:ln>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811136378"/>
              </p:ext>
            </p:extLst>
          </p:nvPr>
        </p:nvGraphicFramePr>
        <p:xfrm>
          <a:off x="731838" y="3357563"/>
          <a:ext cx="361950" cy="427037"/>
        </p:xfrm>
        <a:graphic>
          <a:graphicData uri="http://schemas.openxmlformats.org/presentationml/2006/ole">
            <mc:AlternateContent xmlns:mc="http://schemas.openxmlformats.org/markup-compatibility/2006">
              <mc:Choice xmlns:v="urn:schemas-microsoft-com:vml" Requires="v">
                <p:oleObj spid="_x0000_s122281" name="Equation" r:id="rId5" imgW="190440" imgH="228600" progId="Equation.DSMT4">
                  <p:embed/>
                </p:oleObj>
              </mc:Choice>
              <mc:Fallback>
                <p:oleObj name="Equation" r:id="rId5" imgW="190440" imgH="228600" progId="Equation.DSMT4">
                  <p:embed/>
                  <p:pic>
                    <p:nvPicPr>
                      <p:cNvPr id="0" name="Object 3"/>
                      <p:cNvPicPr>
                        <a:picLocks noChangeAspect="1" noChangeArrowheads="1"/>
                      </p:cNvPicPr>
                      <p:nvPr/>
                    </p:nvPicPr>
                    <p:blipFill>
                      <a:blip r:embed="rId6"/>
                      <a:srcRect/>
                      <a:stretch>
                        <a:fillRect/>
                      </a:stretch>
                    </p:blipFill>
                    <p:spPr bwMode="auto">
                      <a:xfrm>
                        <a:off x="731838" y="3357563"/>
                        <a:ext cx="36195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184870421"/>
              </p:ext>
            </p:extLst>
          </p:nvPr>
        </p:nvGraphicFramePr>
        <p:xfrm>
          <a:off x="708025" y="3633788"/>
          <a:ext cx="458788" cy="450850"/>
        </p:xfrm>
        <a:graphic>
          <a:graphicData uri="http://schemas.openxmlformats.org/presentationml/2006/ole">
            <mc:AlternateContent xmlns:mc="http://schemas.openxmlformats.org/markup-compatibility/2006">
              <mc:Choice xmlns:v="urn:schemas-microsoft-com:vml" Requires="v">
                <p:oleObj spid="_x0000_s122282" name="Equation" r:id="rId7" imgW="241200" imgH="241200" progId="Equation.DSMT4">
                  <p:embed/>
                </p:oleObj>
              </mc:Choice>
              <mc:Fallback>
                <p:oleObj name="Equation" r:id="rId7" imgW="241200" imgH="241200" progId="Equation.DSMT4">
                  <p:embed/>
                  <p:pic>
                    <p:nvPicPr>
                      <p:cNvPr id="0" name="Object 4"/>
                      <p:cNvPicPr>
                        <a:picLocks noChangeAspect="1" noChangeArrowheads="1"/>
                      </p:cNvPicPr>
                      <p:nvPr/>
                    </p:nvPicPr>
                    <p:blipFill>
                      <a:blip r:embed="rId8"/>
                      <a:srcRect/>
                      <a:stretch>
                        <a:fillRect/>
                      </a:stretch>
                    </p:blipFill>
                    <p:spPr bwMode="auto">
                      <a:xfrm>
                        <a:off x="708025" y="3633788"/>
                        <a:ext cx="4587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435641381"/>
              </p:ext>
            </p:extLst>
          </p:nvPr>
        </p:nvGraphicFramePr>
        <p:xfrm>
          <a:off x="683568" y="3933056"/>
          <a:ext cx="314325" cy="427037"/>
        </p:xfrm>
        <a:graphic>
          <a:graphicData uri="http://schemas.openxmlformats.org/presentationml/2006/ole">
            <mc:AlternateContent xmlns:mc="http://schemas.openxmlformats.org/markup-compatibility/2006">
              <mc:Choice xmlns:v="urn:schemas-microsoft-com:vml" Requires="v">
                <p:oleObj spid="_x0000_s122283" name="Equation" r:id="rId9" imgW="164880" imgH="228600" progId="Equation.DSMT4">
                  <p:embed/>
                </p:oleObj>
              </mc:Choice>
              <mc:Fallback>
                <p:oleObj name="Equation" r:id="rId9" imgW="164880" imgH="228600" progId="Equation.DSMT4">
                  <p:embed/>
                  <p:pic>
                    <p:nvPicPr>
                      <p:cNvPr id="0" name="Object 5"/>
                      <p:cNvPicPr>
                        <a:picLocks noChangeAspect="1" noChangeArrowheads="1"/>
                      </p:cNvPicPr>
                      <p:nvPr/>
                    </p:nvPicPr>
                    <p:blipFill>
                      <a:blip r:embed="rId10"/>
                      <a:srcRect/>
                      <a:stretch>
                        <a:fillRect/>
                      </a:stretch>
                    </p:blipFill>
                    <p:spPr bwMode="auto">
                      <a:xfrm>
                        <a:off x="683568" y="3933056"/>
                        <a:ext cx="314325"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981622827"/>
              </p:ext>
            </p:extLst>
          </p:nvPr>
        </p:nvGraphicFramePr>
        <p:xfrm>
          <a:off x="695325" y="4210050"/>
          <a:ext cx="434975" cy="450850"/>
        </p:xfrm>
        <a:graphic>
          <a:graphicData uri="http://schemas.openxmlformats.org/presentationml/2006/ole">
            <mc:AlternateContent xmlns:mc="http://schemas.openxmlformats.org/markup-compatibility/2006">
              <mc:Choice xmlns:v="urn:schemas-microsoft-com:vml" Requires="v">
                <p:oleObj spid="_x0000_s122284" name="Equation" r:id="rId11" imgW="228600" imgH="241200" progId="Equation.DSMT4">
                  <p:embed/>
                </p:oleObj>
              </mc:Choice>
              <mc:Fallback>
                <p:oleObj name="Equation" r:id="rId11" imgW="228600" imgH="241200" progId="Equation.DSMT4">
                  <p:embed/>
                  <p:pic>
                    <p:nvPicPr>
                      <p:cNvPr id="0" name="Object 6"/>
                      <p:cNvPicPr>
                        <a:picLocks noChangeAspect="1" noChangeArrowheads="1"/>
                      </p:cNvPicPr>
                      <p:nvPr/>
                    </p:nvPicPr>
                    <p:blipFill>
                      <a:blip r:embed="rId12"/>
                      <a:srcRect/>
                      <a:stretch>
                        <a:fillRect/>
                      </a:stretch>
                    </p:blipFill>
                    <p:spPr bwMode="auto">
                      <a:xfrm>
                        <a:off x="695325" y="4210050"/>
                        <a:ext cx="4349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Slide Number Placeholder 8"/>
          <p:cNvSpPr>
            <a:spLocks noGrp="1"/>
          </p:cNvSpPr>
          <p:nvPr>
            <p:ph type="sldNum" sz="quarter" idx="12"/>
          </p:nvPr>
        </p:nvSpPr>
        <p:spPr/>
        <p:txBody>
          <a:bodyPr/>
          <a:lstStyle/>
          <a:p>
            <a:fld id="{35362D2C-CD90-41AE-BDDB-783AC3C23E4C}" type="slidenum">
              <a:rPr lang="en-US" smtClean="0"/>
              <a:t>55</a:t>
            </a:fld>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209044698"/>
              </p:ext>
            </p:extLst>
          </p:nvPr>
        </p:nvGraphicFramePr>
        <p:xfrm>
          <a:off x="899592" y="2276872"/>
          <a:ext cx="1172046" cy="646717"/>
        </p:xfrm>
        <a:graphic>
          <a:graphicData uri="http://schemas.openxmlformats.org/presentationml/2006/ole">
            <mc:AlternateContent xmlns:mc="http://schemas.openxmlformats.org/markup-compatibility/2006">
              <mc:Choice xmlns:v="urn:schemas-microsoft-com:vml" Requires="v">
                <p:oleObj spid="_x0000_s122285" name="Equation" r:id="rId13" imgW="863280" imgH="482400" progId="Equation.DSMT4">
                  <p:embed/>
                </p:oleObj>
              </mc:Choice>
              <mc:Fallback>
                <p:oleObj name="Equation" r:id="rId13" imgW="863280" imgH="482400" progId="Equation.DSMT4">
                  <p:embed/>
                  <p:pic>
                    <p:nvPicPr>
                      <p:cNvPr id="0" name="Object 3"/>
                      <p:cNvPicPr>
                        <a:picLocks noChangeAspect="1" noChangeArrowheads="1"/>
                      </p:cNvPicPr>
                      <p:nvPr/>
                    </p:nvPicPr>
                    <p:blipFill>
                      <a:blip r:embed="rId14"/>
                      <a:srcRect/>
                      <a:stretch>
                        <a:fillRect/>
                      </a:stretch>
                    </p:blipFill>
                    <p:spPr bwMode="auto">
                      <a:xfrm>
                        <a:off x="899592" y="2276872"/>
                        <a:ext cx="1172046" cy="64671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620688"/>
            <a:ext cx="7333575" cy="5679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56</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Hedonism example revisited</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a:p>
          <a:p>
            <a:endParaRPr lang="en-US" sz="1600" dirty="0" smtClean="0"/>
          </a:p>
          <a:p>
            <a:endParaRPr lang="en-US" sz="1600" dirty="0"/>
          </a:p>
          <a:p>
            <a:endParaRPr lang="en-US" sz="1600" dirty="0" smtClean="0"/>
          </a:p>
          <a:p>
            <a:r>
              <a:rPr lang="en-US" sz="1600" dirty="0" smtClean="0"/>
              <a:t>         is the estimated slope of the “average” country line.</a:t>
            </a:r>
          </a:p>
          <a:p>
            <a:r>
              <a:rPr lang="en-US" sz="1600" dirty="0"/>
              <a:t> </a:t>
            </a:r>
            <a:r>
              <a:rPr lang="en-US" sz="1600" dirty="0" smtClean="0"/>
              <a:t>        is the country level variance at age = 46.</a:t>
            </a:r>
          </a:p>
          <a:p>
            <a:r>
              <a:rPr lang="en-US" sz="1600" dirty="0" smtClean="0"/>
              <a:t>There are two more parameters in this model -          and</a:t>
            </a:r>
          </a:p>
          <a:p>
            <a:pPr lvl="1"/>
            <a:r>
              <a:rPr lang="en-US" sz="1200" dirty="0" smtClean="0"/>
              <a:t>The test statistics comparing the random slope model with random intercept model is 232. This is compared to a chi-square distribution with 2d.f. and the p-value is &lt; .001.</a:t>
            </a:r>
          </a:p>
          <a:p>
            <a:pPr lvl="1"/>
            <a:r>
              <a:rPr lang="en-US" sz="1200" dirty="0" smtClean="0"/>
              <a:t>Strong evidence that the effect of age on hedonism varies across country.</a:t>
            </a:r>
          </a:p>
          <a:p>
            <a:pPr marL="0" indent="0">
              <a:buNone/>
            </a:pPr>
            <a:endParaRPr lang="en-US" sz="1600" dirty="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196752"/>
            <a:ext cx="6048672" cy="2778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Object 3"/>
          <p:cNvGraphicFramePr>
            <a:graphicFrameLocks noChangeAspect="1"/>
          </p:cNvGraphicFramePr>
          <p:nvPr>
            <p:extLst>
              <p:ext uri="{D42A27DB-BD31-4B8C-83A1-F6EECF244321}">
                <p14:modId xmlns:p14="http://schemas.microsoft.com/office/powerpoint/2010/main" val="3816001022"/>
              </p:ext>
            </p:extLst>
          </p:nvPr>
        </p:nvGraphicFramePr>
        <p:xfrm>
          <a:off x="899592" y="3907118"/>
          <a:ext cx="288032" cy="397154"/>
        </p:xfrm>
        <a:graphic>
          <a:graphicData uri="http://schemas.openxmlformats.org/presentationml/2006/ole">
            <mc:AlternateContent xmlns:mc="http://schemas.openxmlformats.org/markup-compatibility/2006">
              <mc:Choice xmlns:v="urn:schemas-microsoft-com:vml" Requires="v">
                <p:oleObj spid="_x0000_s135295" name="Equation" r:id="rId4" imgW="190440" imgH="266400" progId="Equation.DSMT4">
                  <p:embed/>
                </p:oleObj>
              </mc:Choice>
              <mc:Fallback>
                <p:oleObj name="Equation" r:id="rId4" imgW="190440" imgH="266400" progId="Equation.DSMT4">
                  <p:embed/>
                  <p:pic>
                    <p:nvPicPr>
                      <p:cNvPr id="0" name="Object 3"/>
                      <p:cNvPicPr>
                        <a:picLocks noChangeAspect="1" noChangeArrowheads="1"/>
                      </p:cNvPicPr>
                      <p:nvPr/>
                    </p:nvPicPr>
                    <p:blipFill>
                      <a:blip r:embed="rId5"/>
                      <a:srcRect/>
                      <a:stretch>
                        <a:fillRect/>
                      </a:stretch>
                    </p:blipFill>
                    <p:spPr bwMode="auto">
                      <a:xfrm>
                        <a:off x="899592" y="3907118"/>
                        <a:ext cx="288032" cy="397154"/>
                      </a:xfrm>
                      <a:prstGeom prst="rect">
                        <a:avLst/>
                      </a:prstGeom>
                      <a:noFill/>
                      <a:ln>
                        <a:noFill/>
                      </a:ln>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709261406"/>
              </p:ext>
            </p:extLst>
          </p:nvPr>
        </p:nvGraphicFramePr>
        <p:xfrm>
          <a:off x="899592" y="4195149"/>
          <a:ext cx="461962" cy="377825"/>
        </p:xfrm>
        <a:graphic>
          <a:graphicData uri="http://schemas.openxmlformats.org/presentationml/2006/ole">
            <mc:AlternateContent xmlns:mc="http://schemas.openxmlformats.org/markup-compatibility/2006">
              <mc:Choice xmlns:v="urn:schemas-microsoft-com:vml" Requires="v">
                <p:oleObj spid="_x0000_s135296" name="Equation" r:id="rId6" imgW="304560" imgH="253800" progId="Equation.DSMT4">
                  <p:embed/>
                </p:oleObj>
              </mc:Choice>
              <mc:Fallback>
                <p:oleObj name="Equation" r:id="rId6" imgW="304560" imgH="253800" progId="Equation.DSMT4">
                  <p:embed/>
                  <p:pic>
                    <p:nvPicPr>
                      <p:cNvPr id="0" name="Object 3"/>
                      <p:cNvPicPr>
                        <a:picLocks noChangeAspect="1" noChangeArrowheads="1"/>
                      </p:cNvPicPr>
                      <p:nvPr/>
                    </p:nvPicPr>
                    <p:blipFill>
                      <a:blip r:embed="rId7"/>
                      <a:srcRect/>
                      <a:stretch>
                        <a:fillRect/>
                      </a:stretch>
                    </p:blipFill>
                    <p:spPr bwMode="auto">
                      <a:xfrm>
                        <a:off x="899592" y="4195149"/>
                        <a:ext cx="461962" cy="377825"/>
                      </a:xfrm>
                      <a:prstGeom prst="rect">
                        <a:avLst/>
                      </a:prstGeom>
                      <a:noFill/>
                      <a:ln>
                        <a:noFill/>
                      </a:ln>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560067214"/>
              </p:ext>
            </p:extLst>
          </p:nvPr>
        </p:nvGraphicFramePr>
        <p:xfrm>
          <a:off x="5148064" y="4509120"/>
          <a:ext cx="442912" cy="377825"/>
        </p:xfrm>
        <a:graphic>
          <a:graphicData uri="http://schemas.openxmlformats.org/presentationml/2006/ole">
            <mc:AlternateContent xmlns:mc="http://schemas.openxmlformats.org/markup-compatibility/2006">
              <mc:Choice xmlns:v="urn:schemas-microsoft-com:vml" Requires="v">
                <p:oleObj spid="_x0000_s135297" name="Equation" r:id="rId8" imgW="291960" imgH="253800" progId="Equation.DSMT4">
                  <p:embed/>
                </p:oleObj>
              </mc:Choice>
              <mc:Fallback>
                <p:oleObj name="Equation" r:id="rId8" imgW="291960" imgH="253800" progId="Equation.DSMT4">
                  <p:embed/>
                  <p:pic>
                    <p:nvPicPr>
                      <p:cNvPr id="0" name="Object 4"/>
                      <p:cNvPicPr>
                        <a:picLocks noChangeAspect="1" noChangeArrowheads="1"/>
                      </p:cNvPicPr>
                      <p:nvPr/>
                    </p:nvPicPr>
                    <p:blipFill>
                      <a:blip r:embed="rId9"/>
                      <a:srcRect/>
                      <a:stretch>
                        <a:fillRect/>
                      </a:stretch>
                    </p:blipFill>
                    <p:spPr bwMode="auto">
                      <a:xfrm>
                        <a:off x="5148064" y="4509120"/>
                        <a:ext cx="442912"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124058744"/>
              </p:ext>
            </p:extLst>
          </p:nvPr>
        </p:nvGraphicFramePr>
        <p:xfrm>
          <a:off x="6012160" y="4509120"/>
          <a:ext cx="519113" cy="377825"/>
        </p:xfrm>
        <a:graphic>
          <a:graphicData uri="http://schemas.openxmlformats.org/presentationml/2006/ole">
            <mc:AlternateContent xmlns:mc="http://schemas.openxmlformats.org/markup-compatibility/2006">
              <mc:Choice xmlns:v="urn:schemas-microsoft-com:vml" Requires="v">
                <p:oleObj spid="_x0000_s135298" name="Equation" r:id="rId10" imgW="342720" imgH="253800" progId="Equation.DSMT4">
                  <p:embed/>
                </p:oleObj>
              </mc:Choice>
              <mc:Fallback>
                <p:oleObj name="Equation" r:id="rId10" imgW="342720" imgH="253800" progId="Equation.DSMT4">
                  <p:embed/>
                  <p:pic>
                    <p:nvPicPr>
                      <p:cNvPr id="0" name="Object 5"/>
                      <p:cNvPicPr>
                        <a:picLocks noChangeAspect="1" noChangeArrowheads="1"/>
                      </p:cNvPicPr>
                      <p:nvPr/>
                    </p:nvPicPr>
                    <p:blipFill>
                      <a:blip r:embed="rId11"/>
                      <a:srcRect/>
                      <a:stretch>
                        <a:fillRect/>
                      </a:stretch>
                    </p:blipFill>
                    <p:spPr bwMode="auto">
                      <a:xfrm>
                        <a:off x="6012160" y="4509120"/>
                        <a:ext cx="51911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Slide Number Placeholder 7"/>
          <p:cNvSpPr>
            <a:spLocks noGrp="1"/>
          </p:cNvSpPr>
          <p:nvPr>
            <p:ph type="sldNum" sz="quarter" idx="12"/>
          </p:nvPr>
        </p:nvSpPr>
        <p:spPr/>
        <p:txBody>
          <a:bodyPr/>
          <a:lstStyle/>
          <a:p>
            <a:fld id="{35362D2C-CD90-41AE-BDDB-783AC3C23E4C}" type="slidenum">
              <a:rPr lang="en-US" smtClean="0"/>
              <a:t>57</a:t>
            </a:fld>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3722393256"/>
              </p:ext>
            </p:extLst>
          </p:nvPr>
        </p:nvGraphicFramePr>
        <p:xfrm>
          <a:off x="683568" y="908720"/>
          <a:ext cx="4694238" cy="371475"/>
        </p:xfrm>
        <a:graphic>
          <a:graphicData uri="http://schemas.openxmlformats.org/presentationml/2006/ole">
            <mc:AlternateContent xmlns:mc="http://schemas.openxmlformats.org/markup-compatibility/2006">
              <mc:Choice xmlns:v="urn:schemas-microsoft-com:vml" Requires="v">
                <p:oleObj spid="_x0000_s135299" name="Equation" r:id="rId12" imgW="3035160" imgH="241200" progId="Equation.DSMT4">
                  <p:embed/>
                </p:oleObj>
              </mc:Choice>
              <mc:Fallback>
                <p:oleObj name="Equation" r:id="rId12" imgW="3035160" imgH="241200" progId="Equation.DSMT4">
                  <p:embed/>
                  <p:pic>
                    <p:nvPicPr>
                      <p:cNvPr id="0" name="Object 6"/>
                      <p:cNvPicPr>
                        <a:picLocks noChangeAspect="1" noChangeArrowheads="1"/>
                      </p:cNvPicPr>
                      <p:nvPr/>
                    </p:nvPicPr>
                    <p:blipFill>
                      <a:blip r:embed="rId13"/>
                      <a:srcRect/>
                      <a:stretch>
                        <a:fillRect/>
                      </a:stretch>
                    </p:blipFill>
                    <p:spPr bwMode="auto">
                      <a:xfrm>
                        <a:off x="683568" y="908720"/>
                        <a:ext cx="4694238" cy="37147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The age effect for country j is estimated as</a:t>
            </a:r>
          </a:p>
          <a:p>
            <a:r>
              <a:rPr lang="en-US" sz="1600" dirty="0" smtClean="0"/>
              <a:t>Between-country variance in these slopes is 0.00002</a:t>
            </a:r>
          </a:p>
          <a:p>
            <a:r>
              <a:rPr lang="en-US" sz="1600" dirty="0" smtClean="0"/>
              <a:t>For an “average” country, we predict an decrease of 0.018 points in hedonism for each year increase in age.</a:t>
            </a:r>
          </a:p>
          <a:p>
            <a:r>
              <a:rPr lang="en-US" sz="1600" dirty="0" smtClean="0"/>
              <a:t>A 95% coverage interval for country slopes is                                    = -0.0092 to </a:t>
            </a:r>
            <a:br>
              <a:rPr lang="en-US" sz="1600" dirty="0" smtClean="0"/>
            </a:br>
            <a:r>
              <a:rPr lang="en-US" sz="1600" dirty="0" smtClean="0"/>
              <a:t>-0.0268</a:t>
            </a:r>
          </a:p>
          <a:p>
            <a:r>
              <a:rPr lang="en-US" sz="1600" dirty="0" smtClean="0"/>
              <a:t>We would expect the middle 95% countries to have a slope between -0.0092 and </a:t>
            </a:r>
            <a:br>
              <a:rPr lang="en-US" sz="1600" dirty="0" smtClean="0"/>
            </a:br>
            <a:r>
              <a:rPr lang="en-US" sz="1600" dirty="0" smtClean="0"/>
              <a:t>-0.0268.</a:t>
            </a:r>
          </a:p>
          <a:p>
            <a:r>
              <a:rPr lang="en-US" sz="1600" dirty="0" smtClean="0"/>
              <a:t>The intercept variance of 0.095 is interpreted as the between-country variance when age = 46.</a:t>
            </a:r>
          </a:p>
          <a:p>
            <a:r>
              <a:rPr lang="en-US" sz="1600" dirty="0" smtClean="0"/>
              <a:t>For an “average” country, we predict a hedonism score of -2.00 for individuals who are 46 years old, with a 95% coverage interval of                                  = -0.804 and 0.404.</a:t>
            </a:r>
          </a:p>
        </p:txBody>
      </p:sp>
      <p:sp>
        <p:nvSpPr>
          <p:cNvPr id="4" name="Slide Number Placeholder 3"/>
          <p:cNvSpPr>
            <a:spLocks noGrp="1"/>
          </p:cNvSpPr>
          <p:nvPr>
            <p:ph type="sldNum" sz="quarter" idx="12"/>
          </p:nvPr>
        </p:nvSpPr>
        <p:spPr/>
        <p:txBody>
          <a:bodyPr/>
          <a:lstStyle/>
          <a:p>
            <a:fld id="{35362D2C-CD90-41AE-BDDB-783AC3C23E4C}" type="slidenum">
              <a:rPr lang="en-US" smtClean="0"/>
              <a:t>58</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587582729"/>
              </p:ext>
            </p:extLst>
          </p:nvPr>
        </p:nvGraphicFramePr>
        <p:xfrm>
          <a:off x="4788024" y="1052736"/>
          <a:ext cx="996950" cy="309563"/>
        </p:xfrm>
        <a:graphic>
          <a:graphicData uri="http://schemas.openxmlformats.org/presentationml/2006/ole">
            <mc:AlternateContent xmlns:mc="http://schemas.openxmlformats.org/markup-compatibility/2006">
              <mc:Choice xmlns:v="urn:schemas-microsoft-com:vml" Requires="v">
                <p:oleObj spid="_x0000_s68462" name="Equation" r:id="rId3" imgW="761760" imgH="241200" progId="Equation.DSMT4">
                  <p:embed/>
                </p:oleObj>
              </mc:Choice>
              <mc:Fallback>
                <p:oleObj name="Equation" r:id="rId3" imgW="761760" imgH="241200" progId="Equation.DSMT4">
                  <p:embed/>
                  <p:pic>
                    <p:nvPicPr>
                      <p:cNvPr id="0" name="Object 3"/>
                      <p:cNvPicPr>
                        <a:picLocks noChangeAspect="1" noChangeArrowheads="1"/>
                      </p:cNvPicPr>
                      <p:nvPr/>
                    </p:nvPicPr>
                    <p:blipFill>
                      <a:blip r:embed="rId4"/>
                      <a:srcRect/>
                      <a:stretch>
                        <a:fillRect/>
                      </a:stretch>
                    </p:blipFill>
                    <p:spPr bwMode="auto">
                      <a:xfrm>
                        <a:off x="4788024" y="1052736"/>
                        <a:ext cx="996950"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314788041"/>
              </p:ext>
            </p:extLst>
          </p:nvPr>
        </p:nvGraphicFramePr>
        <p:xfrm>
          <a:off x="5076056" y="2204864"/>
          <a:ext cx="1927225" cy="293688"/>
        </p:xfrm>
        <a:graphic>
          <a:graphicData uri="http://schemas.openxmlformats.org/presentationml/2006/ole">
            <mc:AlternateContent xmlns:mc="http://schemas.openxmlformats.org/markup-compatibility/2006">
              <mc:Choice xmlns:v="urn:schemas-microsoft-com:vml" Requires="v">
                <p:oleObj spid="_x0000_s68463" name="Equation" r:id="rId5" imgW="1473120" imgH="228600" progId="Equation.DSMT4">
                  <p:embed/>
                </p:oleObj>
              </mc:Choice>
              <mc:Fallback>
                <p:oleObj name="Equation" r:id="rId5" imgW="1473120" imgH="228600" progId="Equation.DSMT4">
                  <p:embed/>
                  <p:pic>
                    <p:nvPicPr>
                      <p:cNvPr id="0" name="Object 4"/>
                      <p:cNvPicPr>
                        <a:picLocks noChangeAspect="1" noChangeArrowheads="1"/>
                      </p:cNvPicPr>
                      <p:nvPr/>
                    </p:nvPicPr>
                    <p:blipFill>
                      <a:blip r:embed="rId6"/>
                      <a:srcRect/>
                      <a:stretch>
                        <a:fillRect/>
                      </a:stretch>
                    </p:blipFill>
                    <p:spPr bwMode="auto">
                      <a:xfrm>
                        <a:off x="5076056" y="2204864"/>
                        <a:ext cx="1927225"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951104492"/>
              </p:ext>
            </p:extLst>
          </p:nvPr>
        </p:nvGraphicFramePr>
        <p:xfrm>
          <a:off x="5436096" y="4077072"/>
          <a:ext cx="1728787" cy="293687"/>
        </p:xfrm>
        <a:graphic>
          <a:graphicData uri="http://schemas.openxmlformats.org/presentationml/2006/ole">
            <mc:AlternateContent xmlns:mc="http://schemas.openxmlformats.org/markup-compatibility/2006">
              <mc:Choice xmlns:v="urn:schemas-microsoft-com:vml" Requires="v">
                <p:oleObj spid="_x0000_s68464" name="Equation" r:id="rId7" imgW="1320480" imgH="228600" progId="Equation.DSMT4">
                  <p:embed/>
                </p:oleObj>
              </mc:Choice>
              <mc:Fallback>
                <p:oleObj name="Equation" r:id="rId7" imgW="1320480" imgH="228600" progId="Equation.DSMT4">
                  <p:embed/>
                  <p:pic>
                    <p:nvPicPr>
                      <p:cNvPr id="0" name="Object 5"/>
                      <p:cNvPicPr>
                        <a:picLocks noChangeAspect="1" noChangeArrowheads="1"/>
                      </p:cNvPicPr>
                      <p:nvPr/>
                    </p:nvPicPr>
                    <p:blipFill>
                      <a:blip r:embed="rId8"/>
                      <a:srcRect/>
                      <a:stretch>
                        <a:fillRect/>
                      </a:stretch>
                    </p:blipFill>
                    <p:spPr bwMode="auto">
                      <a:xfrm>
                        <a:off x="5436096" y="4077072"/>
                        <a:ext cx="1728787"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1768251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r>
              <a:rPr lang="en-US" sz="1600" dirty="0" smtClean="0"/>
              <a:t>Correlation between intercepts and slopes</a:t>
            </a:r>
          </a:p>
          <a:p>
            <a:endParaRPr lang="en-US" sz="1600" dirty="0"/>
          </a:p>
          <a:p>
            <a:endParaRPr lang="en-US" sz="1600" dirty="0" smtClean="0"/>
          </a:p>
          <a:p>
            <a:endParaRPr lang="en-US" sz="1600" dirty="0"/>
          </a:p>
          <a:p>
            <a:r>
              <a:rPr lang="en-US" sz="1600" dirty="0" smtClean="0"/>
              <a:t>Therefore, the correlation is estimated to be</a:t>
            </a:r>
          </a:p>
          <a:p>
            <a:pPr marL="0" indent="0">
              <a:buNone/>
            </a:pPr>
            <a:r>
              <a:rPr lang="en-US" sz="1600" dirty="0" smtClean="0"/>
              <a:t> </a:t>
            </a:r>
          </a:p>
          <a:p>
            <a:pPr marL="457200" lvl="1" indent="0">
              <a:buNone/>
            </a:pP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2118418237"/>
              </p:ext>
            </p:extLst>
          </p:nvPr>
        </p:nvGraphicFramePr>
        <p:xfrm>
          <a:off x="899592" y="1484784"/>
          <a:ext cx="1501775" cy="644525"/>
        </p:xfrm>
        <a:graphic>
          <a:graphicData uri="http://schemas.openxmlformats.org/presentationml/2006/ole">
            <mc:AlternateContent xmlns:mc="http://schemas.openxmlformats.org/markup-compatibility/2006">
              <mc:Choice xmlns:v="urn:schemas-microsoft-com:vml" Requires="v">
                <p:oleObj spid="_x0000_s27548" name="Equation" r:id="rId3" imgW="990360" imgH="431640" progId="Equation.DSMT4">
                  <p:embed/>
                </p:oleObj>
              </mc:Choice>
              <mc:Fallback>
                <p:oleObj name="Equation" r:id="rId3" imgW="990360" imgH="431640" progId="Equation.DSMT4">
                  <p:embed/>
                  <p:pic>
                    <p:nvPicPr>
                      <p:cNvPr id="0" name="Object 3"/>
                      <p:cNvPicPr>
                        <a:picLocks noChangeAspect="1" noChangeArrowheads="1"/>
                      </p:cNvPicPr>
                      <p:nvPr/>
                    </p:nvPicPr>
                    <p:blipFill>
                      <a:blip r:embed="rId4"/>
                      <a:srcRect/>
                      <a:stretch>
                        <a:fillRect/>
                      </a:stretch>
                    </p:blipFill>
                    <p:spPr bwMode="auto">
                      <a:xfrm>
                        <a:off x="899592" y="1484784"/>
                        <a:ext cx="150177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136391858"/>
              </p:ext>
            </p:extLst>
          </p:nvPr>
        </p:nvGraphicFramePr>
        <p:xfrm>
          <a:off x="899592" y="2780928"/>
          <a:ext cx="3081338" cy="625475"/>
        </p:xfrm>
        <a:graphic>
          <a:graphicData uri="http://schemas.openxmlformats.org/presentationml/2006/ole">
            <mc:AlternateContent xmlns:mc="http://schemas.openxmlformats.org/markup-compatibility/2006">
              <mc:Choice xmlns:v="urn:schemas-microsoft-com:vml" Requires="v">
                <p:oleObj spid="_x0000_s27549" name="Equation" r:id="rId5" imgW="2031840" imgH="419040" progId="Equation.DSMT4">
                  <p:embed/>
                </p:oleObj>
              </mc:Choice>
              <mc:Fallback>
                <p:oleObj name="Equation" r:id="rId5" imgW="2031840" imgH="419040" progId="Equation.DSMT4">
                  <p:embed/>
                  <p:pic>
                    <p:nvPicPr>
                      <p:cNvPr id="0" name="Object 3"/>
                      <p:cNvPicPr>
                        <a:picLocks noChangeAspect="1" noChangeArrowheads="1"/>
                      </p:cNvPicPr>
                      <p:nvPr/>
                    </p:nvPicPr>
                    <p:blipFill>
                      <a:blip r:embed="rId6"/>
                      <a:srcRect/>
                      <a:stretch>
                        <a:fillRect/>
                      </a:stretch>
                    </p:blipFill>
                    <p:spPr bwMode="auto">
                      <a:xfrm>
                        <a:off x="899592" y="2780928"/>
                        <a:ext cx="30813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662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67944" y="2924944"/>
            <a:ext cx="4882714"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35362D2C-CD90-41AE-BDDB-783AC3C23E4C}" type="slidenum">
              <a:rPr lang="en-US" smtClean="0"/>
              <a:t>59</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Data with Multilevel Structure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Can we put the previous data into a three-level structure?</a:t>
            </a:r>
            <a:endParaRPr lang="en-US" sz="16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484784"/>
            <a:ext cx="8421141" cy="3659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6</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Between-group variance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In a random intercept model, the between-group variance is constant.</a:t>
            </a:r>
          </a:p>
          <a:p>
            <a:r>
              <a:rPr lang="en-US" sz="1600" dirty="0" smtClean="0"/>
              <a:t>In a random slope model, the between group variance is a functions of the explanatory variable with the random slope</a:t>
            </a:r>
            <a:endParaRPr lang="en-US" sz="1600" dirty="0"/>
          </a:p>
          <a:p>
            <a:pPr lvl="1"/>
            <a:r>
              <a:rPr lang="en-US" sz="1600" dirty="0" smtClean="0"/>
              <a:t>Between group variance depends on the value of the explanatory variable with the random slope.</a:t>
            </a:r>
          </a:p>
          <a:p>
            <a:pPr lvl="1"/>
            <a:r>
              <a:rPr lang="en-US" sz="1600" dirty="0" smtClean="0"/>
              <a:t>The between group variance is a quadratic function of the explanatory variable.</a:t>
            </a:r>
            <a:br>
              <a:rPr lang="en-US" sz="1600" dirty="0" smtClean="0"/>
            </a:br>
            <a:endParaRPr lang="en-US" sz="1600" dirty="0" smtClean="0"/>
          </a:p>
          <a:p>
            <a:pPr lvl="1"/>
            <a:endParaRPr lang="en-US" sz="1600" dirty="0"/>
          </a:p>
          <a:p>
            <a:pPr lvl="1"/>
            <a:endParaRPr lang="en-US" sz="1600" dirty="0" smtClean="0"/>
          </a:p>
          <a:p>
            <a:r>
              <a:rPr lang="en-US" sz="1600" dirty="0" smtClean="0"/>
              <a:t>In the previous example, the between-country variance in hedonism is</a:t>
            </a:r>
            <a:br>
              <a:rPr lang="en-US" sz="1600" dirty="0" smtClean="0"/>
            </a:br>
            <a:r>
              <a:rPr lang="en-US" sz="1600" dirty="0" smtClean="0"/>
              <a:t>	</a:t>
            </a:r>
            <a:r>
              <a:rPr lang="en-US" sz="1600" b="1" dirty="0" smtClean="0"/>
              <a:t>0.095+0.002age+0.00002age</a:t>
            </a:r>
            <a:r>
              <a:rPr lang="en-US" sz="1600" b="1" baseline="30000" dirty="0" smtClean="0"/>
              <a:t>2</a:t>
            </a:r>
          </a:p>
          <a:p>
            <a:endParaRPr lang="en-US" sz="1600" b="1" baseline="30000" dirty="0" smtClean="0"/>
          </a:p>
          <a:p>
            <a:r>
              <a:rPr lang="en-US" sz="1600" dirty="0" smtClean="0"/>
              <a:t>The between country differences in hedonism are greater among older participants.</a:t>
            </a:r>
            <a:endParaRPr lang="en-US" sz="1600" dirty="0"/>
          </a:p>
          <a:p>
            <a:pPr lvl="1"/>
            <a:endParaRPr lang="en-US" sz="1600"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761348384"/>
              </p:ext>
            </p:extLst>
          </p:nvPr>
        </p:nvGraphicFramePr>
        <p:xfrm>
          <a:off x="1331640" y="2852936"/>
          <a:ext cx="4498976" cy="474662"/>
        </p:xfrm>
        <a:graphic>
          <a:graphicData uri="http://schemas.openxmlformats.org/presentationml/2006/ole">
            <mc:AlternateContent xmlns:mc="http://schemas.openxmlformats.org/markup-compatibility/2006">
              <mc:Choice xmlns:v="urn:schemas-microsoft-com:vml" Requires="v">
                <p:oleObj spid="_x0000_s63787" name="Equation" r:id="rId3" imgW="2374560" imgH="253800" progId="Equation.DSMT4">
                  <p:embed/>
                </p:oleObj>
              </mc:Choice>
              <mc:Fallback>
                <p:oleObj name="Equation" r:id="rId3" imgW="2374560" imgH="253800" progId="Equation.DSMT4">
                  <p:embed/>
                  <p:pic>
                    <p:nvPicPr>
                      <p:cNvPr id="0" name=""/>
                      <p:cNvPicPr>
                        <a:picLocks noChangeAspect="1" noChangeArrowheads="1"/>
                      </p:cNvPicPr>
                      <p:nvPr/>
                    </p:nvPicPr>
                    <p:blipFill>
                      <a:blip r:embed="rId4"/>
                      <a:srcRect/>
                      <a:stretch>
                        <a:fillRect/>
                      </a:stretch>
                    </p:blipFill>
                    <p:spPr bwMode="auto">
                      <a:xfrm>
                        <a:off x="1331640" y="2852936"/>
                        <a:ext cx="4498976"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Slide Number Placeholder 4"/>
          <p:cNvSpPr>
            <a:spLocks noGrp="1"/>
          </p:cNvSpPr>
          <p:nvPr>
            <p:ph type="sldNum" sz="quarter" idx="12"/>
          </p:nvPr>
        </p:nvSpPr>
        <p:spPr/>
        <p:txBody>
          <a:bodyPr/>
          <a:lstStyle/>
          <a:p>
            <a:fld id="{35362D2C-CD90-41AE-BDDB-783AC3C23E4C}" type="slidenum">
              <a:rPr lang="en-US" smtClean="0"/>
              <a:t>60</a:t>
            </a:fld>
            <a:endParaRPr lang="en-US"/>
          </a:p>
        </p:txBody>
      </p:sp>
    </p:spTree>
    <p:extLst>
      <p:ext uri="{BB962C8B-B14F-4D97-AF65-F5344CB8AC3E}">
        <p14:creationId xmlns:p14="http://schemas.microsoft.com/office/powerpoint/2010/main" val="388599523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The variance partition coefficient also depends on age</a:t>
            </a:r>
            <a:endParaRPr lang="en-US"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499571017"/>
              </p:ext>
            </p:extLst>
          </p:nvPr>
        </p:nvGraphicFramePr>
        <p:xfrm>
          <a:off x="899592" y="1556792"/>
          <a:ext cx="4360863" cy="666750"/>
        </p:xfrm>
        <a:graphic>
          <a:graphicData uri="http://schemas.openxmlformats.org/presentationml/2006/ole">
            <mc:AlternateContent xmlns:mc="http://schemas.openxmlformats.org/markup-compatibility/2006">
              <mc:Choice xmlns:v="urn:schemas-microsoft-com:vml" Requires="v">
                <p:oleObj spid="_x0000_s64808" name="Equation" r:id="rId3" imgW="2857320" imgH="444240" progId="Equation.DSMT4">
                  <p:embed/>
                </p:oleObj>
              </mc:Choice>
              <mc:Fallback>
                <p:oleObj name="Equation" r:id="rId3" imgW="2857320" imgH="444240" progId="Equation.DSMT4">
                  <p:embed/>
                  <p:pic>
                    <p:nvPicPr>
                      <p:cNvPr id="0" name=""/>
                      <p:cNvPicPr>
                        <a:picLocks noChangeAspect="1" noChangeArrowheads="1"/>
                      </p:cNvPicPr>
                      <p:nvPr/>
                    </p:nvPicPr>
                    <p:blipFill>
                      <a:blip r:embed="rId4"/>
                      <a:srcRect/>
                      <a:stretch>
                        <a:fillRect/>
                      </a:stretch>
                    </p:blipFill>
                    <p:spPr bwMode="auto">
                      <a:xfrm>
                        <a:off x="899592" y="1556792"/>
                        <a:ext cx="4360863"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Slide Number Placeholder 4"/>
          <p:cNvSpPr>
            <a:spLocks noGrp="1"/>
          </p:cNvSpPr>
          <p:nvPr>
            <p:ph type="sldNum" sz="quarter" idx="12"/>
          </p:nvPr>
        </p:nvSpPr>
        <p:spPr/>
        <p:txBody>
          <a:bodyPr/>
          <a:lstStyle/>
          <a:p>
            <a:fld id="{35362D2C-CD90-41AE-BDDB-783AC3C23E4C}" type="slidenum">
              <a:rPr lang="en-US" smtClean="0"/>
              <a:t>61</a:t>
            </a:fld>
            <a:endParaRPr lang="en-US"/>
          </a:p>
        </p:txBody>
      </p:sp>
    </p:spTree>
    <p:extLst>
      <p:ext uri="{BB962C8B-B14F-4D97-AF65-F5344CB8AC3E}">
        <p14:creationId xmlns:p14="http://schemas.microsoft.com/office/powerpoint/2010/main" val="383259204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Effect of centering</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The explanatory variable has a mean of zero (mean centered).</a:t>
            </a:r>
          </a:p>
          <a:p>
            <a:r>
              <a:rPr lang="en-US" sz="1600" dirty="0" smtClean="0"/>
              <a:t>Achieved by subtracting the sample mean of x from the raw value </a:t>
            </a:r>
          </a:p>
          <a:p>
            <a:r>
              <a:rPr lang="en-US" sz="1600" dirty="0" smtClean="0"/>
              <a:t>Intercept can be interpreted as the predicted mean of y at the mean of x.</a:t>
            </a:r>
          </a:p>
          <a:p>
            <a:r>
              <a:rPr lang="en-US" sz="1600" dirty="0" smtClean="0"/>
              <a:t>In single level model, mean centering (or other form of centering) only affect the intercept.</a:t>
            </a:r>
          </a:p>
          <a:p>
            <a:r>
              <a:rPr lang="en-US" sz="1600" dirty="0" smtClean="0"/>
              <a:t>In multilevel model, center will have an effect on the intercept variance         and the intercept-slope covariance        .</a:t>
            </a:r>
            <a:endParaRPr lang="en-US"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1248050359"/>
              </p:ext>
            </p:extLst>
          </p:nvPr>
        </p:nvGraphicFramePr>
        <p:xfrm>
          <a:off x="6876256" y="1340768"/>
          <a:ext cx="636588" cy="360363"/>
        </p:xfrm>
        <a:graphic>
          <a:graphicData uri="http://schemas.openxmlformats.org/presentationml/2006/ole">
            <mc:AlternateContent xmlns:mc="http://schemas.openxmlformats.org/markup-compatibility/2006">
              <mc:Choice xmlns:v="urn:schemas-microsoft-com:vml" Requires="v">
                <p:oleObj spid="_x0000_s105825" name="Equation" r:id="rId3" imgW="419040" imgH="241200" progId="Equation.DSMT4">
                  <p:embed/>
                </p:oleObj>
              </mc:Choice>
              <mc:Fallback>
                <p:oleObj name="Equation" r:id="rId3" imgW="419040" imgH="241200" progId="Equation.DSMT4">
                  <p:embed/>
                  <p:pic>
                    <p:nvPicPr>
                      <p:cNvPr id="0" name="Object 3"/>
                      <p:cNvPicPr>
                        <a:picLocks noChangeAspect="1" noChangeArrowheads="1"/>
                      </p:cNvPicPr>
                      <p:nvPr/>
                    </p:nvPicPr>
                    <p:blipFill>
                      <a:blip r:embed="rId4"/>
                      <a:srcRect/>
                      <a:stretch>
                        <a:fillRect/>
                      </a:stretch>
                    </p:blipFill>
                    <p:spPr bwMode="auto">
                      <a:xfrm>
                        <a:off x="6876256" y="1340768"/>
                        <a:ext cx="636588"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541267789"/>
              </p:ext>
            </p:extLst>
          </p:nvPr>
        </p:nvGraphicFramePr>
        <p:xfrm>
          <a:off x="7236296" y="2420888"/>
          <a:ext cx="461962" cy="358775"/>
        </p:xfrm>
        <a:graphic>
          <a:graphicData uri="http://schemas.openxmlformats.org/presentationml/2006/ole">
            <mc:AlternateContent xmlns:mc="http://schemas.openxmlformats.org/markup-compatibility/2006">
              <mc:Choice xmlns:v="urn:schemas-microsoft-com:vml" Requires="v">
                <p:oleObj spid="_x0000_s105826" name="Equation" r:id="rId5" imgW="304560" imgH="241200" progId="Equation.DSMT4">
                  <p:embed/>
                </p:oleObj>
              </mc:Choice>
              <mc:Fallback>
                <p:oleObj name="Equation" r:id="rId5" imgW="304560" imgH="241200" progId="Equation.DSMT4">
                  <p:embed/>
                  <p:pic>
                    <p:nvPicPr>
                      <p:cNvPr id="0" name="Object 4"/>
                      <p:cNvPicPr>
                        <a:picLocks noChangeAspect="1" noChangeArrowheads="1"/>
                      </p:cNvPicPr>
                      <p:nvPr/>
                    </p:nvPicPr>
                    <p:blipFill>
                      <a:blip r:embed="rId6"/>
                      <a:srcRect/>
                      <a:stretch>
                        <a:fillRect/>
                      </a:stretch>
                    </p:blipFill>
                    <p:spPr bwMode="auto">
                      <a:xfrm>
                        <a:off x="7236296" y="2420888"/>
                        <a:ext cx="461962"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12415250"/>
              </p:ext>
            </p:extLst>
          </p:nvPr>
        </p:nvGraphicFramePr>
        <p:xfrm>
          <a:off x="3275856" y="2708920"/>
          <a:ext cx="423863" cy="339725"/>
        </p:xfrm>
        <a:graphic>
          <a:graphicData uri="http://schemas.openxmlformats.org/presentationml/2006/ole">
            <mc:AlternateContent xmlns:mc="http://schemas.openxmlformats.org/markup-compatibility/2006">
              <mc:Choice xmlns:v="urn:schemas-microsoft-com:vml" Requires="v">
                <p:oleObj spid="_x0000_s105827" name="Equation" r:id="rId7" imgW="279360" imgH="228600" progId="Equation.DSMT4">
                  <p:embed/>
                </p:oleObj>
              </mc:Choice>
              <mc:Fallback>
                <p:oleObj name="Equation" r:id="rId7" imgW="279360" imgH="228600" progId="Equation.DSMT4">
                  <p:embed/>
                  <p:pic>
                    <p:nvPicPr>
                      <p:cNvPr id="0" name="Object 6"/>
                      <p:cNvPicPr>
                        <a:picLocks noChangeAspect="1" noChangeArrowheads="1"/>
                      </p:cNvPicPr>
                      <p:nvPr/>
                    </p:nvPicPr>
                    <p:blipFill>
                      <a:blip r:embed="rId8"/>
                      <a:srcRect/>
                      <a:stretch>
                        <a:fillRect/>
                      </a:stretch>
                    </p:blipFill>
                    <p:spPr bwMode="auto">
                      <a:xfrm>
                        <a:off x="3275856" y="2708920"/>
                        <a:ext cx="4238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Slide Number Placeholder 6"/>
          <p:cNvSpPr>
            <a:spLocks noGrp="1"/>
          </p:cNvSpPr>
          <p:nvPr>
            <p:ph type="sldNum" sz="quarter" idx="12"/>
          </p:nvPr>
        </p:nvSpPr>
        <p:spPr/>
        <p:txBody>
          <a:bodyPr/>
          <a:lstStyle/>
          <a:p>
            <a:fld id="{35362D2C-CD90-41AE-BDDB-783AC3C23E4C}" type="slidenum">
              <a:rPr lang="en-US" smtClean="0"/>
              <a:t>62</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8064" y="836712"/>
            <a:ext cx="7087340" cy="5684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63</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980728"/>
            <a:ext cx="8928992" cy="3922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64</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65</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US" sz="2600" dirty="0" smtClean="0"/>
              <a:t>Exercise</a:t>
            </a:r>
            <a:endParaRPr lang="en-US" sz="2600"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We allows the intercept of the regression of attainment on cohort to vary randomly across schools in the previous model.</a:t>
            </a:r>
          </a:p>
          <a:p>
            <a:r>
              <a:rPr lang="en-US" sz="1600" dirty="0" smtClean="0"/>
              <a:t>We assumed that cohort changes in attainment are the same for all school (the slope of the regression line was assumed fixed across school)</a:t>
            </a:r>
          </a:p>
          <a:p>
            <a:r>
              <a:rPr lang="en-US" sz="1600" dirty="0" smtClean="0"/>
              <a:t>Does the effect of cohort differ across schools?</a:t>
            </a:r>
          </a:p>
          <a:p>
            <a:r>
              <a:rPr lang="en-US" sz="1600" dirty="0" smtClean="0"/>
              <a:t>Fitting a random slope model</a:t>
            </a:r>
          </a:p>
          <a:p>
            <a:endParaRPr lang="en-US" sz="1600" dirty="0"/>
          </a:p>
          <a:p>
            <a:endParaRPr lang="en-US" sz="1600" dirty="0" smtClean="0"/>
          </a:p>
          <a:p>
            <a:endParaRPr lang="en-US" sz="1600" dirty="0"/>
          </a:p>
          <a:p>
            <a:r>
              <a:rPr lang="en-US" sz="1600" dirty="0" smtClean="0"/>
              <a:t>The coefficient of cohort90 for school j is now </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66</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4238023893"/>
              </p:ext>
            </p:extLst>
          </p:nvPr>
        </p:nvGraphicFramePr>
        <p:xfrm>
          <a:off x="899592" y="2852936"/>
          <a:ext cx="6596063" cy="504825"/>
        </p:xfrm>
        <a:graphic>
          <a:graphicData uri="http://schemas.openxmlformats.org/presentationml/2006/ole">
            <mc:AlternateContent xmlns:mc="http://schemas.openxmlformats.org/markup-compatibility/2006">
              <mc:Choice xmlns:v="urn:schemas-microsoft-com:vml" Requires="v">
                <p:oleObj spid="_x0000_s61022" name="Equation" r:id="rId3" imgW="3136680" imgH="241200" progId="Equation.DSMT4">
                  <p:embed/>
                </p:oleObj>
              </mc:Choice>
              <mc:Fallback>
                <p:oleObj name="Equation" r:id="rId3" imgW="3136680" imgH="241200" progId="Equation.DSMT4">
                  <p:embed/>
                  <p:pic>
                    <p:nvPicPr>
                      <p:cNvPr id="0" name="Object 4"/>
                      <p:cNvPicPr>
                        <a:picLocks noChangeAspect="1" noChangeArrowheads="1"/>
                      </p:cNvPicPr>
                      <p:nvPr/>
                    </p:nvPicPr>
                    <p:blipFill>
                      <a:blip r:embed="rId4"/>
                      <a:srcRect/>
                      <a:stretch>
                        <a:fillRect/>
                      </a:stretch>
                    </p:blipFill>
                    <p:spPr bwMode="auto">
                      <a:xfrm>
                        <a:off x="899592" y="2852936"/>
                        <a:ext cx="6596063"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552158221"/>
              </p:ext>
            </p:extLst>
          </p:nvPr>
        </p:nvGraphicFramePr>
        <p:xfrm>
          <a:off x="5076056" y="3501008"/>
          <a:ext cx="1486354" cy="432048"/>
        </p:xfrm>
        <a:graphic>
          <a:graphicData uri="http://schemas.openxmlformats.org/presentationml/2006/ole">
            <mc:AlternateContent xmlns:mc="http://schemas.openxmlformats.org/markup-compatibility/2006">
              <mc:Choice xmlns:v="urn:schemas-microsoft-com:vml" Requires="v">
                <p:oleObj spid="_x0000_s61023" name="Equation" r:id="rId5" imgW="825480" imgH="241200" progId="Equation.DSMT4">
                  <p:embed/>
                </p:oleObj>
              </mc:Choice>
              <mc:Fallback>
                <p:oleObj name="Equation" r:id="rId5" imgW="825480" imgH="241200" progId="Equation.DSMT4">
                  <p:embed/>
                  <p:pic>
                    <p:nvPicPr>
                      <p:cNvPr id="0" name="Object 4"/>
                      <p:cNvPicPr>
                        <a:picLocks noChangeAspect="1" noChangeArrowheads="1"/>
                      </p:cNvPicPr>
                      <p:nvPr/>
                    </p:nvPicPr>
                    <p:blipFill>
                      <a:blip r:embed="rId6"/>
                      <a:srcRect/>
                      <a:stretch>
                        <a:fillRect/>
                      </a:stretch>
                    </p:blipFill>
                    <p:spPr bwMode="auto">
                      <a:xfrm>
                        <a:off x="5076056" y="3501008"/>
                        <a:ext cx="1486354" cy="43204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0662828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67</a:t>
            </a:fld>
            <a:endParaRPr lang="en-US"/>
          </a:p>
        </p:txBody>
      </p:sp>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124744"/>
            <a:ext cx="8136904" cy="4650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6282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The variance of the random intercepts is 42.858.</a:t>
            </a:r>
          </a:p>
          <a:p>
            <a:r>
              <a:rPr lang="en-US" sz="1600" dirty="0" smtClean="0"/>
              <a:t>The variance of the random slopes is 0.1606.</a:t>
            </a:r>
          </a:p>
          <a:p>
            <a:r>
              <a:rPr lang="en-US" sz="1600" dirty="0" smtClean="0"/>
              <a:t>The correlation of the random intercepts and random slopes is -0.39</a:t>
            </a:r>
          </a:p>
          <a:p>
            <a:r>
              <a:rPr lang="en-US" sz="1600" dirty="0" smtClean="0"/>
              <a:t>Interpret the results from this model</a:t>
            </a:r>
          </a:p>
          <a:p>
            <a:pPr lvl="1"/>
            <a:r>
              <a:rPr lang="en-US" sz="1200" dirty="0" smtClean="0"/>
              <a:t>What are the overall intercept and slope?</a:t>
            </a:r>
          </a:p>
          <a:p>
            <a:pPr lvl="1"/>
            <a:r>
              <a:rPr lang="en-US" sz="1200" dirty="0" smtClean="0"/>
              <a:t>What do these numbers tell you?</a:t>
            </a:r>
          </a:p>
          <a:p>
            <a:pPr lvl="1"/>
            <a:r>
              <a:rPr lang="en-US" sz="1200" dirty="0" smtClean="0"/>
              <a:t>What is the 95% coverage interval for the intercept?</a:t>
            </a:r>
          </a:p>
          <a:p>
            <a:pPr lvl="1"/>
            <a:r>
              <a:rPr lang="en-US" sz="1200" dirty="0" smtClean="0"/>
              <a:t>What is the 95% coverage interval for the slope?</a:t>
            </a:r>
          </a:p>
          <a:p>
            <a:pPr lvl="1"/>
            <a:r>
              <a:rPr lang="en-US" sz="1200" dirty="0" smtClean="0"/>
              <a:t>How do the residual variance compare to the random intercept model (without the random slope </a:t>
            </a:r>
            <a:r>
              <a:rPr lang="en-US" sz="1200" dirty="0" smtClean="0"/>
              <a:t>component)?</a:t>
            </a:r>
            <a:endParaRPr lang="en-US" sz="1200" dirty="0" smtClean="0"/>
          </a:p>
          <a:p>
            <a:endParaRPr lang="en-US" sz="1600" dirty="0" smtClean="0"/>
          </a:p>
        </p:txBody>
      </p:sp>
      <p:sp>
        <p:nvSpPr>
          <p:cNvPr id="4" name="Slide Number Placeholder 3"/>
          <p:cNvSpPr>
            <a:spLocks noGrp="1"/>
          </p:cNvSpPr>
          <p:nvPr>
            <p:ph type="sldNum" sz="quarter" idx="12"/>
          </p:nvPr>
        </p:nvSpPr>
        <p:spPr/>
        <p:txBody>
          <a:bodyPr/>
          <a:lstStyle/>
          <a:p>
            <a:fld id="{35362D2C-CD90-41AE-BDDB-783AC3C23E4C}" type="slidenum">
              <a:rPr lang="en-US" smtClean="0"/>
              <a:t>68</a:t>
            </a:fld>
            <a:endParaRPr lang="en-US"/>
          </a:p>
        </p:txBody>
      </p:sp>
    </p:spTree>
    <p:extLst>
      <p:ext uri="{BB962C8B-B14F-4D97-AF65-F5344CB8AC3E}">
        <p14:creationId xmlns:p14="http://schemas.microsoft.com/office/powerpoint/2010/main" val="20662828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Testing for random slopes</a:t>
            </a:r>
          </a:p>
          <a:p>
            <a:pPr lvl="1"/>
            <a:r>
              <a:rPr lang="en-US" sz="1600" dirty="0" smtClean="0"/>
              <a:t>i.e. testing if           and           are simultaneously equal to zero. The </a:t>
            </a:r>
            <a:r>
              <a:rPr lang="en-US" sz="1600" dirty="0" err="1" smtClean="0"/>
              <a:t>d.f.</a:t>
            </a:r>
            <a:r>
              <a:rPr lang="en-US" sz="1600" dirty="0" smtClean="0"/>
              <a:t> of this test is 2.</a:t>
            </a:r>
          </a:p>
          <a:p>
            <a:pPr lvl="1"/>
            <a:r>
              <a:rPr lang="en-US" sz="1600" dirty="0" smtClean="0"/>
              <a:t>Comparing the </a:t>
            </a:r>
            <a:r>
              <a:rPr lang="en-US" sz="1600" dirty="0" err="1" smtClean="0"/>
              <a:t>loglikelihood</a:t>
            </a:r>
            <a:r>
              <a:rPr lang="en-US" sz="1600" dirty="0" smtClean="0"/>
              <a:t> of the random slope model with the random intercept model </a:t>
            </a:r>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r>
              <a:rPr lang="en-US" sz="1600" dirty="0" smtClean="0"/>
              <a:t>What does the result from this likelihood ratio test tell you?</a:t>
            </a:r>
          </a:p>
        </p:txBody>
      </p:sp>
      <p:sp>
        <p:nvSpPr>
          <p:cNvPr id="4" name="Slide Number Placeholder 3"/>
          <p:cNvSpPr>
            <a:spLocks noGrp="1"/>
          </p:cNvSpPr>
          <p:nvPr>
            <p:ph type="sldNum" sz="quarter" idx="12"/>
          </p:nvPr>
        </p:nvSpPr>
        <p:spPr/>
        <p:txBody>
          <a:bodyPr/>
          <a:lstStyle/>
          <a:p>
            <a:fld id="{35362D2C-CD90-41AE-BDDB-783AC3C23E4C}" type="slidenum">
              <a:rPr lang="en-US" smtClean="0"/>
              <a:t>69</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459533615"/>
              </p:ext>
            </p:extLst>
          </p:nvPr>
        </p:nvGraphicFramePr>
        <p:xfrm>
          <a:off x="2483768" y="1268760"/>
          <a:ext cx="503237" cy="411163"/>
        </p:xfrm>
        <a:graphic>
          <a:graphicData uri="http://schemas.openxmlformats.org/presentationml/2006/ole">
            <mc:AlternateContent xmlns:mc="http://schemas.openxmlformats.org/markup-compatibility/2006">
              <mc:Choice xmlns:v="urn:schemas-microsoft-com:vml" Requires="v">
                <p:oleObj spid="_x0000_s63070" name="Equation" r:id="rId3" imgW="279360" imgH="228600" progId="Equation.DSMT4">
                  <p:embed/>
                </p:oleObj>
              </mc:Choice>
              <mc:Fallback>
                <p:oleObj name="Equation" r:id="rId3" imgW="279360" imgH="228600" progId="Equation.DSMT4">
                  <p:embed/>
                  <p:pic>
                    <p:nvPicPr>
                      <p:cNvPr id="0" name="Object 5"/>
                      <p:cNvPicPr>
                        <a:picLocks noChangeAspect="1" noChangeArrowheads="1"/>
                      </p:cNvPicPr>
                      <p:nvPr/>
                    </p:nvPicPr>
                    <p:blipFill>
                      <a:blip r:embed="rId4"/>
                      <a:srcRect/>
                      <a:stretch>
                        <a:fillRect/>
                      </a:stretch>
                    </p:blipFill>
                    <p:spPr bwMode="auto">
                      <a:xfrm>
                        <a:off x="2483768" y="1268760"/>
                        <a:ext cx="503237"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514347952"/>
              </p:ext>
            </p:extLst>
          </p:nvPr>
        </p:nvGraphicFramePr>
        <p:xfrm>
          <a:off x="3419872" y="1268760"/>
          <a:ext cx="527050" cy="434975"/>
        </p:xfrm>
        <a:graphic>
          <a:graphicData uri="http://schemas.openxmlformats.org/presentationml/2006/ole">
            <mc:AlternateContent xmlns:mc="http://schemas.openxmlformats.org/markup-compatibility/2006">
              <mc:Choice xmlns:v="urn:schemas-microsoft-com:vml" Requires="v">
                <p:oleObj spid="_x0000_s63071" name="Equation" r:id="rId5" imgW="291960" imgH="241200" progId="Equation.DSMT4">
                  <p:embed/>
                </p:oleObj>
              </mc:Choice>
              <mc:Fallback>
                <p:oleObj name="Equation" r:id="rId5" imgW="291960" imgH="241200" progId="Equation.DSMT4">
                  <p:embed/>
                  <p:pic>
                    <p:nvPicPr>
                      <p:cNvPr id="0" name="Object 4"/>
                      <p:cNvPicPr>
                        <a:picLocks noChangeAspect="1" noChangeArrowheads="1"/>
                      </p:cNvPicPr>
                      <p:nvPr/>
                    </p:nvPicPr>
                    <p:blipFill>
                      <a:blip r:embed="rId6"/>
                      <a:srcRect/>
                      <a:stretch>
                        <a:fillRect/>
                      </a:stretch>
                    </p:blipFill>
                    <p:spPr bwMode="auto">
                      <a:xfrm>
                        <a:off x="3419872" y="1268760"/>
                        <a:ext cx="52705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62475"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1600" y="2564904"/>
            <a:ext cx="7707225"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6282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Data with Multilevel Structure</a:t>
            </a:r>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980728"/>
            <a:ext cx="8861135"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7</a:t>
            </a:fld>
            <a:endParaRPr lang="en-US"/>
          </a:p>
        </p:txBody>
      </p:sp>
    </p:spTree>
    <p:extLst>
      <p:ext uri="{BB962C8B-B14F-4D97-AF65-F5344CB8AC3E}">
        <p14:creationId xmlns:p14="http://schemas.microsoft.com/office/powerpoint/2010/main" val="332813303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The variance-covariance matrix can be accessed using the </a:t>
            </a:r>
            <a:r>
              <a:rPr lang="en-US" sz="1600" dirty="0" err="1" smtClean="0"/>
              <a:t>VarCorr</a:t>
            </a:r>
            <a:r>
              <a:rPr lang="en-US" sz="1600" dirty="0" smtClean="0"/>
              <a:t>() function. This function returns a list of object and the matrix is stored in the first object.</a:t>
            </a:r>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r>
              <a:rPr lang="en-US" sz="1600" dirty="0" smtClean="0"/>
              <a:t>The first table is the variance-covariance matrix. The covariance of the random intercepts and random slopes is -1.024.</a:t>
            </a:r>
          </a:p>
          <a:p>
            <a:r>
              <a:rPr lang="en-US" sz="1600" dirty="0" smtClean="0"/>
              <a:t>School with larger intercept tends to have smaller slope.</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70</a:t>
            </a:fld>
            <a:endParaRPr lang="en-US"/>
          </a:p>
        </p:txBody>
      </p:sp>
      <p:pic>
        <p:nvPicPr>
          <p:cNvPr id="686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1" y="1700808"/>
            <a:ext cx="3315307"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62828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err="1" smtClean="0"/>
              <a:t>Visualising</a:t>
            </a:r>
            <a:r>
              <a:rPr lang="en-US" sz="1600" dirty="0" smtClean="0"/>
              <a:t> the relationship between random intercept and random slope</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71</a:t>
            </a:fld>
            <a:endParaRPr lang="en-US"/>
          </a:p>
        </p:txBody>
      </p:sp>
      <p:pic>
        <p:nvPicPr>
          <p:cNvPr id="706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484784"/>
            <a:ext cx="5343525" cy="1047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06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2132855"/>
            <a:ext cx="4032448" cy="40399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62828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err="1" smtClean="0"/>
              <a:t>Visualising</a:t>
            </a:r>
            <a:r>
              <a:rPr lang="en-US" sz="1600" dirty="0" smtClean="0"/>
              <a:t> the model result</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72</a:t>
            </a:fld>
            <a:endParaRPr lang="en-US"/>
          </a:p>
        </p:txBody>
      </p:sp>
      <p:pic>
        <p:nvPicPr>
          <p:cNvPr id="716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276872"/>
            <a:ext cx="3888432" cy="3895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6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556" y="1412776"/>
            <a:ext cx="7402513" cy="733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577654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The previous plot shows a “fanning-in” patterns, indicating that the between-school variance is smaller for the earlier cohort than the later cohort.</a:t>
            </a:r>
          </a:p>
          <a:p>
            <a:r>
              <a:rPr lang="en-US" sz="1600" dirty="0" smtClean="0"/>
              <a:t>The between-school variance is dependent on cohort.</a:t>
            </a:r>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pPr marL="0" indent="0">
              <a:buNone/>
            </a:pPr>
            <a:endParaRPr lang="en-US" sz="1600" dirty="0" smtClean="0"/>
          </a:p>
          <a:p>
            <a:endParaRPr lang="en-US" sz="1600" dirty="0" smtClean="0"/>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73</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4062056444"/>
              </p:ext>
            </p:extLst>
          </p:nvPr>
        </p:nvGraphicFramePr>
        <p:xfrm>
          <a:off x="971600" y="1988840"/>
          <a:ext cx="3994919" cy="421482"/>
        </p:xfrm>
        <a:graphic>
          <a:graphicData uri="http://schemas.openxmlformats.org/presentationml/2006/ole">
            <mc:AlternateContent xmlns:mc="http://schemas.openxmlformats.org/markup-compatibility/2006">
              <mc:Choice xmlns:v="urn:schemas-microsoft-com:vml" Requires="v">
                <p:oleObj spid="_x0000_s74261" name="Equation" r:id="rId3" imgW="2374560" imgH="253800" progId="Equation.DSMT4">
                  <p:embed/>
                </p:oleObj>
              </mc:Choice>
              <mc:Fallback>
                <p:oleObj name="Equation" r:id="rId3" imgW="2374560" imgH="2538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988840"/>
                        <a:ext cx="3994919" cy="421482"/>
                      </a:xfrm>
                      <a:prstGeom prst="rect">
                        <a:avLst/>
                      </a:prstGeom>
                      <a:noFill/>
                      <a:ln>
                        <a:noFill/>
                      </a:ln>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947538931"/>
              </p:ext>
            </p:extLst>
          </p:nvPr>
        </p:nvGraphicFramePr>
        <p:xfrm>
          <a:off x="971600" y="2420888"/>
          <a:ext cx="7917707" cy="366965"/>
        </p:xfrm>
        <a:graphic>
          <a:graphicData uri="http://schemas.openxmlformats.org/presentationml/2006/ole">
            <mc:AlternateContent xmlns:mc="http://schemas.openxmlformats.org/markup-compatibility/2006">
              <mc:Choice xmlns:v="urn:schemas-microsoft-com:vml" Requires="v">
                <p:oleObj spid="_x0000_s74262" name="Equation" r:id="rId5" imgW="4863960" imgH="228600" progId="Equation.DSMT4">
                  <p:embed/>
                </p:oleObj>
              </mc:Choice>
              <mc:Fallback>
                <p:oleObj name="Equation" r:id="rId5" imgW="4863960" imgH="228600" progId="Equation.DSMT4">
                  <p:embed/>
                  <p:pic>
                    <p:nvPicPr>
                      <p:cNvPr id="0" name="Object 4"/>
                      <p:cNvPicPr>
                        <a:picLocks noChangeAspect="1" noChangeArrowheads="1"/>
                      </p:cNvPicPr>
                      <p:nvPr/>
                    </p:nvPicPr>
                    <p:blipFill>
                      <a:blip r:embed="rId6"/>
                      <a:srcRect/>
                      <a:stretch>
                        <a:fillRect/>
                      </a:stretch>
                    </p:blipFill>
                    <p:spPr bwMode="auto">
                      <a:xfrm>
                        <a:off x="971600" y="2420888"/>
                        <a:ext cx="7917707" cy="366965"/>
                      </a:xfrm>
                      <a:prstGeom prst="rect">
                        <a:avLst/>
                      </a:prstGeom>
                      <a:noFill/>
                      <a:ln>
                        <a:noFill/>
                      </a:ln>
                    </p:spPr>
                  </p:pic>
                </p:oleObj>
              </mc:Fallback>
            </mc:AlternateContent>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35201596"/>
              </p:ext>
            </p:extLst>
          </p:nvPr>
        </p:nvGraphicFramePr>
        <p:xfrm>
          <a:off x="467544" y="3046080"/>
          <a:ext cx="8424936" cy="1463040"/>
        </p:xfrm>
        <a:graphic>
          <a:graphicData uri="http://schemas.openxmlformats.org/drawingml/2006/table">
            <a:tbl>
              <a:tblPr firstRow="1" bandRow="1">
                <a:tableStyleId>{5C22544A-7EE6-4342-B048-85BDC9FD1C3A}</a:tableStyleId>
              </a:tblPr>
              <a:tblGrid>
                <a:gridCol w="1224136"/>
                <a:gridCol w="720080"/>
                <a:gridCol w="6480720"/>
              </a:tblGrid>
              <a:tr h="360040">
                <a:tc>
                  <a:txBody>
                    <a:bodyPr/>
                    <a:lstStyle/>
                    <a:p>
                      <a:r>
                        <a:rPr lang="en-US" dirty="0" smtClean="0"/>
                        <a:t>Cohort90</a:t>
                      </a:r>
                      <a:endParaRPr lang="en-US" dirty="0"/>
                    </a:p>
                  </a:txBody>
                  <a:tcPr/>
                </a:tc>
                <a:tc>
                  <a:txBody>
                    <a:bodyPr/>
                    <a:lstStyle/>
                    <a:p>
                      <a:r>
                        <a:rPr lang="en-US" dirty="0" smtClean="0"/>
                        <a:t>Year</a:t>
                      </a:r>
                      <a:endParaRPr lang="en-US" dirty="0"/>
                    </a:p>
                  </a:txBody>
                  <a:tcPr/>
                </a:tc>
                <a:tc>
                  <a:txBody>
                    <a:bodyPr/>
                    <a:lstStyle/>
                    <a:p>
                      <a:r>
                        <a:rPr lang="en-US" dirty="0" smtClean="0"/>
                        <a:t>Between-school</a:t>
                      </a:r>
                      <a:r>
                        <a:rPr lang="en-US" baseline="0" dirty="0" smtClean="0"/>
                        <a:t> variance</a:t>
                      </a:r>
                      <a:endParaRPr lang="en-US" dirty="0"/>
                    </a:p>
                  </a:txBody>
                  <a:tcPr/>
                </a:tc>
              </a:tr>
              <a:tr h="354320">
                <a:tc>
                  <a:txBody>
                    <a:bodyPr/>
                    <a:lstStyle/>
                    <a:p>
                      <a:r>
                        <a:rPr lang="en-US" dirty="0" smtClean="0"/>
                        <a:t>-6</a:t>
                      </a:r>
                      <a:endParaRPr lang="en-US" dirty="0"/>
                    </a:p>
                  </a:txBody>
                  <a:tcPr/>
                </a:tc>
                <a:tc>
                  <a:txBody>
                    <a:bodyPr/>
                    <a:lstStyle/>
                    <a:p>
                      <a:r>
                        <a:rPr lang="en-US" dirty="0" smtClean="0"/>
                        <a:t>1984</a:t>
                      </a:r>
                      <a:endParaRPr lang="en-US" dirty="0"/>
                    </a:p>
                  </a:txBody>
                  <a:tcPr/>
                </a:tc>
                <a:tc>
                  <a:txBody>
                    <a:bodyPr/>
                    <a:lstStyle/>
                    <a:p>
                      <a:r>
                        <a:rPr lang="en-US" dirty="0" smtClean="0"/>
                        <a:t>42.858+2x(-1.024)x(-6)+0.161x(-6)</a:t>
                      </a:r>
                      <a:r>
                        <a:rPr lang="en-US" baseline="30000" dirty="0" smtClean="0"/>
                        <a:t>2</a:t>
                      </a:r>
                      <a:r>
                        <a:rPr lang="en-US" baseline="0" dirty="0" smtClean="0"/>
                        <a:t> = 60.94</a:t>
                      </a:r>
                      <a:endParaRPr lang="en-US" dirty="0"/>
                    </a:p>
                  </a:txBody>
                  <a:tcPr/>
                </a:tc>
              </a:tr>
              <a:tr h="348600">
                <a:tc>
                  <a:txBody>
                    <a:bodyPr/>
                    <a:lstStyle/>
                    <a:p>
                      <a:r>
                        <a:rPr lang="en-US" dirty="0" smtClean="0"/>
                        <a:t>0</a:t>
                      </a:r>
                      <a:endParaRPr lang="en-US" dirty="0"/>
                    </a:p>
                  </a:txBody>
                  <a:tcPr/>
                </a:tc>
                <a:tc>
                  <a:txBody>
                    <a:bodyPr/>
                    <a:lstStyle/>
                    <a:p>
                      <a:r>
                        <a:rPr lang="en-US" dirty="0" smtClean="0"/>
                        <a:t>1990</a:t>
                      </a:r>
                      <a:endParaRPr lang="en-US" dirty="0"/>
                    </a:p>
                  </a:txBody>
                  <a:tcPr/>
                </a:tc>
                <a:tc>
                  <a:txBody>
                    <a:bodyPr/>
                    <a:lstStyle/>
                    <a:p>
                      <a:r>
                        <a:rPr lang="en-US" dirty="0" smtClean="0"/>
                        <a:t>42.858</a:t>
                      </a:r>
                      <a:endParaRPr lang="en-US" dirty="0"/>
                    </a:p>
                  </a:txBody>
                  <a:tcPr/>
                </a:tc>
              </a:tr>
              <a:tr h="342880">
                <a:tc>
                  <a:txBody>
                    <a:bodyPr/>
                    <a:lstStyle/>
                    <a:p>
                      <a:r>
                        <a:rPr lang="en-US" dirty="0" smtClean="0"/>
                        <a:t>6</a:t>
                      </a:r>
                      <a:endParaRPr lang="en-US" dirty="0"/>
                    </a:p>
                  </a:txBody>
                  <a:tcPr/>
                </a:tc>
                <a:tc>
                  <a:txBody>
                    <a:bodyPr/>
                    <a:lstStyle/>
                    <a:p>
                      <a:r>
                        <a:rPr lang="en-US" dirty="0" smtClean="0"/>
                        <a:t>1996</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42.858+2x(-1.024)x(6)+0.161x(6)</a:t>
                      </a:r>
                      <a:r>
                        <a:rPr lang="en-US" baseline="30000" dirty="0" smtClean="0"/>
                        <a:t>2</a:t>
                      </a:r>
                      <a:r>
                        <a:rPr lang="en-US" baseline="0" dirty="0" smtClean="0"/>
                        <a:t> = 36.37</a:t>
                      </a:r>
                      <a:endParaRPr lang="en-US" dirty="0" smtClean="0"/>
                    </a:p>
                  </a:txBody>
                  <a:tcPr/>
                </a:tc>
              </a:tr>
            </a:tbl>
          </a:graphicData>
        </a:graphic>
      </p:graphicFrame>
    </p:spTree>
    <p:extLst>
      <p:ext uri="{BB962C8B-B14F-4D97-AF65-F5344CB8AC3E}">
        <p14:creationId xmlns:p14="http://schemas.microsoft.com/office/powerpoint/2010/main" val="137577654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Plotting the between-school variance as a function of cohort</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74</a:t>
            </a:fld>
            <a:endParaRPr lang="en-US"/>
          </a:p>
        </p:txBody>
      </p:sp>
      <p:pic>
        <p:nvPicPr>
          <p:cNvPr id="747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412776"/>
            <a:ext cx="3280038" cy="576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47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069" y="2132856"/>
            <a:ext cx="4679159" cy="37833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577654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75</a:t>
            </a:fld>
            <a:endParaRPr lang="en-US"/>
          </a:p>
        </p:txBody>
      </p:sp>
    </p:spTree>
    <p:extLst>
      <p:ext uri="{BB962C8B-B14F-4D97-AF65-F5344CB8AC3E}">
        <p14:creationId xmlns:p14="http://schemas.microsoft.com/office/powerpoint/2010/main" val="137577654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US" sz="2500" dirty="0" smtClean="0"/>
              <a:t>Examining the effect of a binary explanatory variable</a:t>
            </a:r>
            <a:endParaRPr lang="en-US" sz="2500"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A model with age (x</a:t>
            </a:r>
            <a:r>
              <a:rPr lang="en-US" sz="1600" baseline="-25000" dirty="0" smtClean="0"/>
              <a:t>1</a:t>
            </a:r>
            <a:r>
              <a:rPr lang="en-US" sz="1600" dirty="0" smtClean="0"/>
              <a:t>) and gender (x</a:t>
            </a:r>
            <a:r>
              <a:rPr lang="en-US" sz="1600" baseline="-25000" dirty="0" smtClean="0"/>
              <a:t>2</a:t>
            </a:r>
            <a:r>
              <a:rPr lang="en-US" sz="1600" dirty="0" smtClean="0"/>
              <a:t>) has the </a:t>
            </a:r>
            <a:r>
              <a:rPr lang="en-US" sz="1600" dirty="0" smtClean="0"/>
              <a:t>form (for simplicity, we omit the random effect of age)</a:t>
            </a:r>
          </a:p>
          <a:p>
            <a:endParaRPr lang="en-US" sz="1600" dirty="0" smtClean="0"/>
          </a:p>
          <a:p>
            <a:endParaRPr lang="en-US" sz="1600" dirty="0" smtClean="0"/>
          </a:p>
          <a:p>
            <a:r>
              <a:rPr lang="en-US" sz="1600" dirty="0" smtClean="0"/>
              <a:t>The likelihood ratio test statistics comparing this model with the corresponding random intercept model is 107 on 2 </a:t>
            </a:r>
            <a:r>
              <a:rPr lang="en-US" sz="1600" dirty="0" err="1" smtClean="0"/>
              <a:t>d.f.</a:t>
            </a:r>
            <a:r>
              <a:rPr lang="en-US" sz="1600" dirty="0" smtClean="0"/>
              <a:t> (</a:t>
            </a:r>
            <a:r>
              <a:rPr lang="en-US" sz="1600" i="1" dirty="0" smtClean="0"/>
              <a:t>p</a:t>
            </a:r>
            <a:r>
              <a:rPr lang="en-US" sz="1600" dirty="0" smtClean="0"/>
              <a:t> &lt; .001)</a:t>
            </a:r>
          </a:p>
          <a:p>
            <a:r>
              <a:rPr lang="en-US" sz="1600" dirty="0" smtClean="0"/>
              <a:t>There is strong evidence that the effect of gender on hedonism differs across countries.</a:t>
            </a:r>
          </a:p>
          <a:p>
            <a:pPr marL="0" indent="0">
              <a:buNone/>
            </a:pPr>
            <a:endParaRPr lang="en-US"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181472032"/>
              </p:ext>
            </p:extLst>
          </p:nvPr>
        </p:nvGraphicFramePr>
        <p:xfrm>
          <a:off x="827584" y="1556792"/>
          <a:ext cx="3794126" cy="360363"/>
        </p:xfrm>
        <a:graphic>
          <a:graphicData uri="http://schemas.openxmlformats.org/presentationml/2006/ole">
            <mc:AlternateContent xmlns:mc="http://schemas.openxmlformats.org/markup-compatibility/2006">
              <mc:Choice xmlns:v="urn:schemas-microsoft-com:vml" Requires="v">
                <p:oleObj spid="_x0000_s31182" name="Equation" r:id="rId3" imgW="2501640" imgH="241200" progId="Equation.DSMT4">
                  <p:embed/>
                </p:oleObj>
              </mc:Choice>
              <mc:Fallback>
                <p:oleObj name="Equation" r:id="rId3" imgW="2501640" imgH="241200" progId="Equation.DSMT4">
                  <p:embed/>
                  <p:pic>
                    <p:nvPicPr>
                      <p:cNvPr id="0" name="Object 3"/>
                      <p:cNvPicPr>
                        <a:picLocks noChangeAspect="1" noChangeArrowheads="1"/>
                      </p:cNvPicPr>
                      <p:nvPr/>
                    </p:nvPicPr>
                    <p:blipFill>
                      <a:blip r:embed="rId4"/>
                      <a:srcRect/>
                      <a:stretch>
                        <a:fillRect/>
                      </a:stretch>
                    </p:blipFill>
                    <p:spPr bwMode="auto">
                      <a:xfrm>
                        <a:off x="827584" y="1556792"/>
                        <a:ext cx="3794126"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07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1" y="3068960"/>
            <a:ext cx="8007821" cy="3615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35362D2C-CD90-41AE-BDDB-783AC3C23E4C}" type="slidenum">
              <a:rPr lang="en-US" smtClean="0"/>
              <a:t>76</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AU"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Hedonism score for a woman to be 0.105 points lower than for a man of the </a:t>
            </a:r>
            <a:r>
              <a:rPr lang="en-US" sz="1600" i="1" dirty="0" smtClean="0"/>
              <a:t>same age</a:t>
            </a:r>
          </a:p>
          <a:p>
            <a:r>
              <a:rPr lang="en-US" sz="1600" dirty="0" smtClean="0"/>
              <a:t>A 95% coverage interval for female-male differences in country-level mean hedonism is                                         = -0.319 to 0.110.</a:t>
            </a:r>
          </a:p>
          <a:p>
            <a:r>
              <a:rPr lang="en-US" sz="1600" dirty="0" smtClean="0"/>
              <a:t>In the population of country, it is expected that 95% to have a gender difference in this range. </a:t>
            </a:r>
            <a:endParaRPr lang="en-AU"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2048943082"/>
              </p:ext>
            </p:extLst>
          </p:nvPr>
        </p:nvGraphicFramePr>
        <p:xfrm>
          <a:off x="1187624" y="1844824"/>
          <a:ext cx="2176463" cy="341313"/>
        </p:xfrm>
        <a:graphic>
          <a:graphicData uri="http://schemas.openxmlformats.org/presentationml/2006/ole">
            <mc:AlternateContent xmlns:mc="http://schemas.openxmlformats.org/markup-compatibility/2006">
              <mc:Choice xmlns:v="urn:schemas-microsoft-com:vml" Requires="v">
                <p:oleObj spid="_x0000_s33223" name="Equation" r:id="rId3" imgW="1434960" imgH="228600" progId="Equation.DSMT4">
                  <p:embed/>
                </p:oleObj>
              </mc:Choice>
              <mc:Fallback>
                <p:oleObj name="Equation" r:id="rId3" imgW="1434960" imgH="228600" progId="Equation.DSMT4">
                  <p:embed/>
                  <p:pic>
                    <p:nvPicPr>
                      <p:cNvPr id="0" name="Object 3"/>
                      <p:cNvPicPr>
                        <a:picLocks noChangeAspect="1" noChangeArrowheads="1"/>
                      </p:cNvPicPr>
                      <p:nvPr/>
                    </p:nvPicPr>
                    <p:blipFill>
                      <a:blip r:embed="rId4"/>
                      <a:srcRect/>
                      <a:stretch>
                        <a:fillRect/>
                      </a:stretch>
                    </p:blipFill>
                    <p:spPr bwMode="auto">
                      <a:xfrm>
                        <a:off x="1187624" y="1844824"/>
                        <a:ext cx="2176463"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Slide Number Placeholder 4"/>
          <p:cNvSpPr>
            <a:spLocks noGrp="1"/>
          </p:cNvSpPr>
          <p:nvPr>
            <p:ph type="sldNum" sz="quarter" idx="12"/>
          </p:nvPr>
        </p:nvSpPr>
        <p:spPr/>
        <p:txBody>
          <a:bodyPr/>
          <a:lstStyle/>
          <a:p>
            <a:fld id="{35362D2C-CD90-41AE-BDDB-783AC3C23E4C}" type="slidenum">
              <a:rPr lang="en-US" smtClean="0"/>
              <a:t>77</a:t>
            </a:fld>
            <a:endParaRPr lang="en-US"/>
          </a:p>
        </p:txBody>
      </p:sp>
    </p:spTree>
    <p:extLst>
      <p:ext uri="{BB962C8B-B14F-4D97-AF65-F5344CB8AC3E}">
        <p14:creationId xmlns:p14="http://schemas.microsoft.com/office/powerpoint/2010/main" val="420360668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pPr marL="0" indent="0">
              <a:buNone/>
            </a:pPr>
            <a:endParaRPr lang="en-US" sz="1600" dirty="0"/>
          </a:p>
          <a:p>
            <a:pPr marL="0" indent="0">
              <a:buNone/>
            </a:pPr>
            <a:endParaRPr lang="en-US" sz="1600" dirty="0"/>
          </a:p>
          <a:p>
            <a:pPr marL="0" indent="0">
              <a:buNone/>
            </a:pPr>
            <a:endParaRPr lang="en-US" sz="1600" dirty="0"/>
          </a:p>
          <a:p>
            <a:pPr marL="0" indent="0">
              <a:buNone/>
            </a:pPr>
            <a:endParaRPr lang="en-US" sz="1600" dirty="0"/>
          </a:p>
          <a:p>
            <a:pPr marL="0" indent="0">
              <a:buNone/>
            </a:pPr>
            <a:endParaRPr lang="en-US" sz="1600" dirty="0"/>
          </a:p>
          <a:p>
            <a:pPr marL="0" indent="0">
              <a:buNone/>
            </a:pPr>
            <a:endParaRPr lang="en-US" sz="1600" dirty="0"/>
          </a:p>
          <a:p>
            <a:pPr marL="0" indent="0">
              <a:buNone/>
            </a:pPr>
            <a:endParaRPr lang="en-US" sz="1600" dirty="0"/>
          </a:p>
          <a:p>
            <a:pPr marL="0" indent="0">
              <a:buNone/>
            </a:pPr>
            <a:endParaRPr lang="en-US" sz="1600" dirty="0" smtClean="0"/>
          </a:p>
          <a:p>
            <a:pPr marL="0" indent="0">
              <a:buNone/>
            </a:pPr>
            <a:endParaRPr lang="en-US" sz="1600" dirty="0" smtClean="0"/>
          </a:p>
          <a:p>
            <a:pPr marL="0" indent="0">
              <a:buNone/>
            </a:pPr>
            <a:endParaRPr lang="en-US" sz="1600" dirty="0"/>
          </a:p>
          <a:p>
            <a:pPr marL="0" indent="0">
              <a:buNone/>
            </a:pPr>
            <a:endParaRPr lang="en-US" sz="1600" dirty="0" smtClean="0"/>
          </a:p>
          <a:p>
            <a:pPr marL="0" indent="0">
              <a:buNone/>
            </a:pPr>
            <a:endParaRPr lang="en-US" sz="1600" dirty="0"/>
          </a:p>
          <a:p>
            <a:pPr marL="0" indent="0">
              <a:buNone/>
            </a:pPr>
            <a:endParaRPr lang="en-US" sz="1600" dirty="0" smtClean="0"/>
          </a:p>
          <a:p>
            <a:pPr marL="0" indent="0">
              <a:buNone/>
            </a:pPr>
            <a:endParaRPr lang="en-US" sz="1600" dirty="0"/>
          </a:p>
          <a:p>
            <a:pPr marL="0" indent="0">
              <a:buNone/>
            </a:pPr>
            <a:endParaRPr lang="en-US" sz="1600" dirty="0" smtClean="0"/>
          </a:p>
          <a:p>
            <a:pPr marL="0" indent="0">
              <a:buNone/>
            </a:pPr>
            <a:endParaRPr lang="en-US" sz="1600" dirty="0"/>
          </a:p>
          <a:p>
            <a:pPr marL="0" indent="0">
              <a:buNone/>
            </a:pPr>
            <a:r>
              <a:rPr lang="en-US" sz="1600" dirty="0" smtClean="0"/>
              <a:t>*Diamond for men; triangle for women.</a:t>
            </a:r>
            <a:endParaRPr lang="en-US" sz="1600" dirty="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052736"/>
            <a:ext cx="6552728" cy="4631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78</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Examining contextual effect</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Previous example considered explanatory variables at level 1</a:t>
            </a:r>
            <a:endParaRPr lang="en-US" sz="1600" dirty="0"/>
          </a:p>
          <a:p>
            <a:r>
              <a:rPr lang="en-US" sz="1600" dirty="0" smtClean="0"/>
              <a:t>Group-level variable can be examined under the multilevel </a:t>
            </a:r>
            <a:r>
              <a:rPr lang="en-US" sz="1600" dirty="0" err="1" smtClean="0"/>
              <a:t>modelling</a:t>
            </a:r>
            <a:r>
              <a:rPr lang="en-US" sz="1600" dirty="0" smtClean="0"/>
              <a:t> framework.</a:t>
            </a:r>
          </a:p>
          <a:p>
            <a:r>
              <a:rPr lang="en-US" sz="1600" dirty="0" smtClean="0"/>
              <a:t>Variables defined at level 2 are often referred to as contextual variable.</a:t>
            </a:r>
          </a:p>
          <a:p>
            <a:pPr lvl="1"/>
            <a:r>
              <a:rPr lang="en-US" sz="1600" dirty="0" smtClean="0"/>
              <a:t>How do teacher characteristics (e.g. number of years in teaching) affect student attainment?</a:t>
            </a:r>
          </a:p>
          <a:p>
            <a:pPr lvl="1"/>
            <a:r>
              <a:rPr lang="en-US" sz="1600" dirty="0" smtClean="0"/>
              <a:t>Do teacher and peer group characteristics explain between-class variation in attainment?</a:t>
            </a:r>
          </a:p>
          <a:p>
            <a:pPr lvl="1"/>
            <a:r>
              <a:rPr lang="en-US" sz="1600" dirty="0" smtClean="0"/>
              <a:t>How do community characteristics (e.g. density of bottle shops) affect the uptake of alcohol use among adolescents?</a:t>
            </a:r>
          </a:p>
          <a:p>
            <a:r>
              <a:rPr lang="en-US" sz="1600" dirty="0" smtClean="0"/>
              <a:t>A level 2 explanatory variable can be included in a multilevel model in the same way as a level 1 variable. Suppose that there is a level 1 variable         and a level 2 variable        , a random intercept model has the form</a:t>
            </a:r>
          </a:p>
          <a:p>
            <a:pPr marL="0" indent="0">
              <a:buNone/>
            </a:pPr>
            <a:endParaRPr lang="en-US" sz="1600" dirty="0"/>
          </a:p>
          <a:p>
            <a:pPr lvl="1"/>
            <a:endParaRPr lang="en-US" sz="1600" dirty="0"/>
          </a:p>
          <a:p>
            <a:pPr marL="457200" lvl="1" indent="0">
              <a:buNone/>
            </a:pPr>
            <a:endParaRPr lang="en-US" sz="1600"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1338715745"/>
              </p:ext>
            </p:extLst>
          </p:nvPr>
        </p:nvGraphicFramePr>
        <p:xfrm>
          <a:off x="6444208" y="3789040"/>
          <a:ext cx="307975" cy="358775"/>
        </p:xfrm>
        <a:graphic>
          <a:graphicData uri="http://schemas.openxmlformats.org/presentationml/2006/ole">
            <mc:AlternateContent xmlns:mc="http://schemas.openxmlformats.org/markup-compatibility/2006">
              <mc:Choice xmlns:v="urn:schemas-microsoft-com:vml" Requires="v">
                <p:oleObj spid="_x0000_s108838" name="Equation" r:id="rId3" imgW="203040" imgH="241200" progId="Equation.DSMT4">
                  <p:embed/>
                </p:oleObj>
              </mc:Choice>
              <mc:Fallback>
                <p:oleObj name="Equation" r:id="rId3" imgW="203040" imgH="241200" progId="Equation.DSMT4">
                  <p:embed/>
                  <p:pic>
                    <p:nvPicPr>
                      <p:cNvPr id="0" name="Object 4"/>
                      <p:cNvPicPr>
                        <a:picLocks noChangeAspect="1" noChangeArrowheads="1"/>
                      </p:cNvPicPr>
                      <p:nvPr/>
                    </p:nvPicPr>
                    <p:blipFill>
                      <a:blip r:embed="rId4"/>
                      <a:srcRect/>
                      <a:stretch>
                        <a:fillRect/>
                      </a:stretch>
                    </p:blipFill>
                    <p:spPr bwMode="auto">
                      <a:xfrm>
                        <a:off x="6444208" y="3789040"/>
                        <a:ext cx="3079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37287225"/>
              </p:ext>
            </p:extLst>
          </p:nvPr>
        </p:nvGraphicFramePr>
        <p:xfrm>
          <a:off x="1691680" y="4005064"/>
          <a:ext cx="327025" cy="358775"/>
        </p:xfrm>
        <a:graphic>
          <a:graphicData uri="http://schemas.openxmlformats.org/presentationml/2006/ole">
            <mc:AlternateContent xmlns:mc="http://schemas.openxmlformats.org/markup-compatibility/2006">
              <mc:Choice xmlns:v="urn:schemas-microsoft-com:vml" Requires="v">
                <p:oleObj spid="_x0000_s108839" name="Equation" r:id="rId5" imgW="215640" imgH="241200" progId="Equation.DSMT4">
                  <p:embed/>
                </p:oleObj>
              </mc:Choice>
              <mc:Fallback>
                <p:oleObj name="Equation" r:id="rId5" imgW="215640" imgH="241200" progId="Equation.DSMT4">
                  <p:embed/>
                  <p:pic>
                    <p:nvPicPr>
                      <p:cNvPr id="0" name="Object 4"/>
                      <p:cNvPicPr>
                        <a:picLocks noChangeAspect="1" noChangeArrowheads="1"/>
                      </p:cNvPicPr>
                      <p:nvPr/>
                    </p:nvPicPr>
                    <p:blipFill>
                      <a:blip r:embed="rId6"/>
                      <a:srcRect/>
                      <a:stretch>
                        <a:fillRect/>
                      </a:stretch>
                    </p:blipFill>
                    <p:spPr bwMode="auto">
                      <a:xfrm>
                        <a:off x="1691680" y="4005064"/>
                        <a:ext cx="32702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145516118"/>
              </p:ext>
            </p:extLst>
          </p:nvPr>
        </p:nvGraphicFramePr>
        <p:xfrm>
          <a:off x="1403648" y="4509120"/>
          <a:ext cx="2928937" cy="360362"/>
        </p:xfrm>
        <a:graphic>
          <a:graphicData uri="http://schemas.openxmlformats.org/presentationml/2006/ole">
            <mc:AlternateContent xmlns:mc="http://schemas.openxmlformats.org/markup-compatibility/2006">
              <mc:Choice xmlns:v="urn:schemas-microsoft-com:vml" Requires="v">
                <p:oleObj spid="_x0000_s108840" name="Equation" r:id="rId7" imgW="1930320" imgH="241200" progId="Equation.DSMT4">
                  <p:embed/>
                </p:oleObj>
              </mc:Choice>
              <mc:Fallback>
                <p:oleObj name="Equation" r:id="rId7" imgW="1930320" imgH="241200" progId="Equation.DSMT4">
                  <p:embed/>
                  <p:pic>
                    <p:nvPicPr>
                      <p:cNvPr id="0" name="Object 3"/>
                      <p:cNvPicPr>
                        <a:picLocks noChangeAspect="1" noChangeArrowheads="1"/>
                      </p:cNvPicPr>
                      <p:nvPr/>
                    </p:nvPicPr>
                    <p:blipFill>
                      <a:blip r:embed="rId8"/>
                      <a:srcRect/>
                      <a:stretch>
                        <a:fillRect/>
                      </a:stretch>
                    </p:blipFill>
                    <p:spPr bwMode="auto">
                      <a:xfrm>
                        <a:off x="1403648" y="4509120"/>
                        <a:ext cx="2928937"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Slide Number Placeholder 6"/>
          <p:cNvSpPr>
            <a:spLocks noGrp="1"/>
          </p:cNvSpPr>
          <p:nvPr>
            <p:ph type="sldNum" sz="quarter" idx="12"/>
          </p:nvPr>
        </p:nvSpPr>
        <p:spPr/>
        <p:txBody>
          <a:bodyPr/>
          <a:lstStyle/>
          <a:p>
            <a:fld id="{35362D2C-CD90-41AE-BDDB-783AC3C23E4C}" type="slidenum">
              <a:rPr lang="en-US" smtClean="0"/>
              <a:t>79</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Fixed </a:t>
            </a:r>
            <a:r>
              <a:rPr lang="en-US" dirty="0" err="1" smtClean="0"/>
              <a:t>vs</a:t>
            </a:r>
            <a:r>
              <a:rPr lang="en-US" dirty="0" smtClean="0"/>
              <a:t> random classification</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No. </a:t>
            </a:r>
          </a:p>
          <a:p>
            <a:pPr lvl="1"/>
            <a:r>
              <a:rPr lang="en-US" sz="1600" dirty="0" smtClean="0"/>
              <a:t>When is a variable to be treated as a level as opposed to an explanatory variable? </a:t>
            </a:r>
          </a:p>
          <a:p>
            <a:r>
              <a:rPr lang="en-US" sz="1600" dirty="0" smtClean="0"/>
              <a:t>For a classification to be a level in a multilevel model, it must be a random classification.</a:t>
            </a:r>
          </a:p>
          <a:p>
            <a:pPr lvl="1"/>
            <a:r>
              <a:rPr lang="en-US" sz="1600" dirty="0" smtClean="0"/>
              <a:t>Random classification: Units can be regarded as a random sample from a wide population of units.</a:t>
            </a:r>
          </a:p>
          <a:p>
            <a:r>
              <a:rPr lang="en-US" sz="1600" dirty="0" smtClean="0"/>
              <a:t>School type is definitely a fixed classification.</a:t>
            </a:r>
          </a:p>
          <a:p>
            <a:r>
              <a:rPr lang="en-US" sz="1600" dirty="0" smtClean="0"/>
              <a:t>How about school?</a:t>
            </a:r>
          </a:p>
          <a:p>
            <a:pPr lvl="1"/>
            <a:r>
              <a:rPr lang="en-US" sz="1600" dirty="0" smtClean="0"/>
              <a:t>It can be a random or fixed classification, depending on the target of inference.</a:t>
            </a:r>
          </a:p>
          <a:p>
            <a:pPr lvl="1"/>
            <a:r>
              <a:rPr lang="en-US" sz="1600" dirty="0" smtClean="0"/>
              <a:t>If you want to make inference about a specific school, school should be treated as a fixed classification.</a:t>
            </a:r>
          </a:p>
          <a:p>
            <a:pPr lvl="1"/>
            <a:r>
              <a:rPr lang="en-US" sz="1600" dirty="0" smtClean="0"/>
              <a:t>E.g. Using a fixed classification, you would be able to estimate whether School X is different in terms of progress from School Y.</a:t>
            </a:r>
          </a:p>
          <a:p>
            <a:pPr lvl="1"/>
            <a:r>
              <a:rPr lang="en-US" sz="1600" dirty="0" smtClean="0"/>
              <a:t>If the target of inference is between-school differences, random classification should be used.</a:t>
            </a:r>
          </a:p>
          <a:p>
            <a:pPr marL="457200" lvl="1" indent="0">
              <a:buNone/>
            </a:pPr>
            <a:endParaRPr lang="en-US" sz="1600" dirty="0" smtClean="0"/>
          </a:p>
          <a:p>
            <a:pPr lvl="1"/>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8</a:t>
            </a:fld>
            <a:endParaRPr lang="en-US"/>
          </a:p>
        </p:txBody>
      </p:sp>
    </p:spTree>
    <p:extLst>
      <p:ext uri="{BB962C8B-B14F-4D97-AF65-F5344CB8AC3E}">
        <p14:creationId xmlns:p14="http://schemas.microsoft.com/office/powerpoint/2010/main" val="179105659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Sources of contextual variables</a:t>
            </a:r>
          </a:p>
          <a:p>
            <a:pPr lvl="1"/>
            <a:r>
              <a:rPr lang="en-US" sz="1600" dirty="0" smtClean="0"/>
              <a:t>Census data</a:t>
            </a:r>
          </a:p>
          <a:p>
            <a:pPr lvl="1"/>
            <a:r>
              <a:rPr lang="en-US" sz="1600" dirty="0" smtClean="0"/>
              <a:t>Community survey</a:t>
            </a:r>
          </a:p>
          <a:p>
            <a:pPr lvl="1"/>
            <a:r>
              <a:rPr lang="en-US" sz="1600" dirty="0" smtClean="0"/>
              <a:t>Geographical information system</a:t>
            </a:r>
          </a:p>
          <a:p>
            <a:r>
              <a:rPr lang="en-US" sz="1600" dirty="0" smtClean="0"/>
              <a:t>It can also be derived from level 1 data that is aggregated to form level 2 variable.</a:t>
            </a:r>
          </a:p>
          <a:p>
            <a:pPr lvl="1"/>
            <a:r>
              <a:rPr lang="en-US" sz="1600" dirty="0" smtClean="0"/>
              <a:t>E.g. In a study examining the effect of school norm about alcohol use, in addition to the effect of individual attitude towards alcohol use, we can take the average of individual’s attitude towards alcohol within each school to form a measure as school norm about alcohol use.</a:t>
            </a:r>
          </a:p>
          <a:p>
            <a:pPr lvl="1"/>
            <a:r>
              <a:rPr lang="en-US" sz="1600" dirty="0" smtClean="0"/>
              <a:t>The model has the form</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where       is the mean of       in group j.</a:t>
            </a:r>
            <a:br>
              <a:rPr lang="en-US" sz="1600" dirty="0" smtClean="0"/>
            </a:br>
            <a:r>
              <a:rPr lang="en-US" sz="1600" dirty="0" smtClean="0"/>
              <a:t/>
            </a:r>
            <a:br>
              <a:rPr lang="en-US" sz="1600" dirty="0" smtClean="0"/>
            </a:br>
            <a:r>
              <a:rPr lang="en-US" sz="1600" dirty="0" smtClean="0"/>
              <a:t>      is the within-group effect of x</a:t>
            </a:r>
            <a:br>
              <a:rPr lang="en-US" sz="1600" dirty="0" smtClean="0"/>
            </a:br>
            <a:r>
              <a:rPr lang="en-US" sz="1600" dirty="0" smtClean="0"/>
              <a:t>      is the contextual effect of x</a:t>
            </a:r>
            <a:br>
              <a:rPr lang="en-US" sz="1600" dirty="0" smtClean="0"/>
            </a:br>
            <a:r>
              <a:rPr lang="en-US" sz="1600" dirty="0" smtClean="0"/>
              <a:t>            is the between-group effect of x</a:t>
            </a:r>
            <a:endParaRPr lang="en-US" sz="1200" dirty="0" smtClean="0"/>
          </a:p>
          <a:p>
            <a:pPr marL="457200" lvl="1" indent="0">
              <a:buNone/>
            </a:pPr>
            <a:endParaRPr lang="en-US" sz="1600"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818661965"/>
              </p:ext>
            </p:extLst>
          </p:nvPr>
        </p:nvGraphicFramePr>
        <p:xfrm>
          <a:off x="1306513" y="3987800"/>
          <a:ext cx="2832100" cy="396875"/>
        </p:xfrm>
        <a:graphic>
          <a:graphicData uri="http://schemas.openxmlformats.org/presentationml/2006/ole">
            <mc:AlternateContent xmlns:mc="http://schemas.openxmlformats.org/markup-compatibility/2006">
              <mc:Choice xmlns:v="urn:schemas-microsoft-com:vml" Requires="v">
                <p:oleObj spid="_x0000_s110143" name="Equation" r:id="rId3" imgW="1866600" imgH="266400" progId="Equation.DSMT4">
                  <p:embed/>
                </p:oleObj>
              </mc:Choice>
              <mc:Fallback>
                <p:oleObj name="Equation" r:id="rId3" imgW="1866600" imgH="266400" progId="Equation.DSMT4">
                  <p:embed/>
                  <p:pic>
                    <p:nvPicPr>
                      <p:cNvPr id="0" name="Object 5"/>
                      <p:cNvPicPr>
                        <a:picLocks noChangeAspect="1" noChangeArrowheads="1"/>
                      </p:cNvPicPr>
                      <p:nvPr/>
                    </p:nvPicPr>
                    <p:blipFill>
                      <a:blip r:embed="rId4"/>
                      <a:srcRect/>
                      <a:stretch>
                        <a:fillRect/>
                      </a:stretch>
                    </p:blipFill>
                    <p:spPr bwMode="auto">
                      <a:xfrm>
                        <a:off x="1306513" y="3987800"/>
                        <a:ext cx="28321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512876072"/>
              </p:ext>
            </p:extLst>
          </p:nvPr>
        </p:nvGraphicFramePr>
        <p:xfrm>
          <a:off x="1907704" y="4509120"/>
          <a:ext cx="268288" cy="358775"/>
        </p:xfrm>
        <a:graphic>
          <a:graphicData uri="http://schemas.openxmlformats.org/presentationml/2006/ole">
            <mc:AlternateContent xmlns:mc="http://schemas.openxmlformats.org/markup-compatibility/2006">
              <mc:Choice xmlns:v="urn:schemas-microsoft-com:vml" Requires="v">
                <p:oleObj spid="_x0000_s110144" name="Equation" r:id="rId5" imgW="177480" imgH="241200" progId="Equation.DSMT4">
                  <p:embed/>
                </p:oleObj>
              </mc:Choice>
              <mc:Fallback>
                <p:oleObj name="Equation" r:id="rId5" imgW="177480" imgH="241200" progId="Equation.DSMT4">
                  <p:embed/>
                  <p:pic>
                    <p:nvPicPr>
                      <p:cNvPr id="0" name="Object 3"/>
                      <p:cNvPicPr>
                        <a:picLocks noChangeAspect="1" noChangeArrowheads="1"/>
                      </p:cNvPicPr>
                      <p:nvPr/>
                    </p:nvPicPr>
                    <p:blipFill>
                      <a:blip r:embed="rId6"/>
                      <a:srcRect/>
                      <a:stretch>
                        <a:fillRect/>
                      </a:stretch>
                    </p:blipFill>
                    <p:spPr bwMode="auto">
                      <a:xfrm>
                        <a:off x="1907704" y="4509120"/>
                        <a:ext cx="2682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023492974"/>
              </p:ext>
            </p:extLst>
          </p:nvPr>
        </p:nvGraphicFramePr>
        <p:xfrm>
          <a:off x="3673475" y="4583113"/>
          <a:ext cx="190500" cy="207962"/>
        </p:xfrm>
        <a:graphic>
          <a:graphicData uri="http://schemas.openxmlformats.org/presentationml/2006/ole">
            <mc:AlternateContent xmlns:mc="http://schemas.openxmlformats.org/markup-compatibility/2006">
              <mc:Choice xmlns:v="urn:schemas-microsoft-com:vml" Requires="v">
                <p:oleObj spid="_x0000_s110145" name="Equation" r:id="rId7" imgW="126720" imgH="139680" progId="Equation.DSMT4">
                  <p:embed/>
                </p:oleObj>
              </mc:Choice>
              <mc:Fallback>
                <p:oleObj name="Equation" r:id="rId7" imgW="126720" imgH="139680" progId="Equation.DSMT4">
                  <p:embed/>
                  <p:pic>
                    <p:nvPicPr>
                      <p:cNvPr id="0" name="Object 4"/>
                      <p:cNvPicPr>
                        <a:picLocks noChangeAspect="1" noChangeArrowheads="1"/>
                      </p:cNvPicPr>
                      <p:nvPr/>
                    </p:nvPicPr>
                    <p:blipFill>
                      <a:blip r:embed="rId8"/>
                      <a:srcRect/>
                      <a:stretch>
                        <a:fillRect/>
                      </a:stretch>
                    </p:blipFill>
                    <p:spPr bwMode="auto">
                      <a:xfrm>
                        <a:off x="3673475" y="4583113"/>
                        <a:ext cx="190500"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438384331"/>
              </p:ext>
            </p:extLst>
          </p:nvPr>
        </p:nvGraphicFramePr>
        <p:xfrm>
          <a:off x="1331640" y="4941168"/>
          <a:ext cx="216024" cy="294978"/>
        </p:xfrm>
        <a:graphic>
          <a:graphicData uri="http://schemas.openxmlformats.org/presentationml/2006/ole">
            <mc:AlternateContent xmlns:mc="http://schemas.openxmlformats.org/markup-compatibility/2006">
              <mc:Choice xmlns:v="urn:schemas-microsoft-com:vml" Requires="v">
                <p:oleObj spid="_x0000_s110146" name="Equation" r:id="rId9" imgW="165028" imgH="228501" progId="Equation.DSMT4">
                  <p:embed/>
                </p:oleObj>
              </mc:Choice>
              <mc:Fallback>
                <p:oleObj name="Equation" r:id="rId9" imgW="165028" imgH="228501"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31640" y="4941168"/>
                        <a:ext cx="216024" cy="294978"/>
                      </a:xfrm>
                      <a:prstGeom prst="rect">
                        <a:avLst/>
                      </a:prstGeom>
                      <a:noFill/>
                      <a:ln>
                        <a:noFill/>
                      </a:ln>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548377363"/>
              </p:ext>
            </p:extLst>
          </p:nvPr>
        </p:nvGraphicFramePr>
        <p:xfrm>
          <a:off x="1331640" y="5229200"/>
          <a:ext cx="242663" cy="287560"/>
        </p:xfrm>
        <a:graphic>
          <a:graphicData uri="http://schemas.openxmlformats.org/presentationml/2006/ole">
            <mc:AlternateContent xmlns:mc="http://schemas.openxmlformats.org/markup-compatibility/2006">
              <mc:Choice xmlns:v="urn:schemas-microsoft-com:vml" Requires="v">
                <p:oleObj spid="_x0000_s110147" name="Equation" r:id="rId11" imgW="190440" imgH="228600" progId="Equation.DSMT4">
                  <p:embed/>
                </p:oleObj>
              </mc:Choice>
              <mc:Fallback>
                <p:oleObj name="Equation" r:id="rId11" imgW="190440" imgH="228600" progId="Equation.DSMT4">
                  <p:embed/>
                  <p:pic>
                    <p:nvPicPr>
                      <p:cNvPr id="0" name="Object 3"/>
                      <p:cNvPicPr>
                        <a:picLocks noChangeAspect="1" noChangeArrowheads="1"/>
                      </p:cNvPicPr>
                      <p:nvPr/>
                    </p:nvPicPr>
                    <p:blipFill>
                      <a:blip r:embed="rId12"/>
                      <a:srcRect/>
                      <a:stretch>
                        <a:fillRect/>
                      </a:stretch>
                    </p:blipFill>
                    <p:spPr bwMode="auto">
                      <a:xfrm>
                        <a:off x="1331640" y="5229200"/>
                        <a:ext cx="242663" cy="287560"/>
                      </a:xfrm>
                      <a:prstGeom prst="rect">
                        <a:avLst/>
                      </a:prstGeom>
                      <a:noFill/>
                      <a:ln>
                        <a:noFill/>
                      </a:ln>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950860674"/>
              </p:ext>
            </p:extLst>
          </p:nvPr>
        </p:nvGraphicFramePr>
        <p:xfrm>
          <a:off x="1331640" y="5517232"/>
          <a:ext cx="582613" cy="287337"/>
        </p:xfrm>
        <a:graphic>
          <a:graphicData uri="http://schemas.openxmlformats.org/presentationml/2006/ole">
            <mc:AlternateContent xmlns:mc="http://schemas.openxmlformats.org/markup-compatibility/2006">
              <mc:Choice xmlns:v="urn:schemas-microsoft-com:vml" Requires="v">
                <p:oleObj spid="_x0000_s110148" name="Equation" r:id="rId13" imgW="457200" imgH="228600" progId="Equation.DSMT4">
                  <p:embed/>
                </p:oleObj>
              </mc:Choice>
              <mc:Fallback>
                <p:oleObj name="Equation" r:id="rId13" imgW="457200" imgH="228600" progId="Equation.DSMT4">
                  <p:embed/>
                  <p:pic>
                    <p:nvPicPr>
                      <p:cNvPr id="0" name="Object 7"/>
                      <p:cNvPicPr>
                        <a:picLocks noChangeAspect="1" noChangeArrowheads="1"/>
                      </p:cNvPicPr>
                      <p:nvPr/>
                    </p:nvPicPr>
                    <p:blipFill>
                      <a:blip r:embed="rId14"/>
                      <a:srcRect/>
                      <a:stretch>
                        <a:fillRect/>
                      </a:stretch>
                    </p:blipFill>
                    <p:spPr bwMode="auto">
                      <a:xfrm>
                        <a:off x="1331640" y="5517232"/>
                        <a:ext cx="582613"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Slide Number Placeholder 9"/>
          <p:cNvSpPr>
            <a:spLocks noGrp="1"/>
          </p:cNvSpPr>
          <p:nvPr>
            <p:ph type="sldNum" sz="quarter" idx="12"/>
          </p:nvPr>
        </p:nvSpPr>
        <p:spPr/>
        <p:txBody>
          <a:bodyPr/>
          <a:lstStyle/>
          <a:p>
            <a:fld id="{35362D2C-CD90-41AE-BDDB-783AC3C23E4C}" type="slidenum">
              <a:rPr lang="en-US" smtClean="0"/>
              <a:t>80</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35362D2C-CD90-41AE-BDDB-783AC3C23E4C}" type="slidenum">
              <a:rPr lang="en-US" smtClean="0"/>
              <a:t>81</a:t>
            </a:fld>
            <a:endParaRPr lang="en-US"/>
          </a:p>
        </p:txBody>
      </p:sp>
    </p:spTree>
    <p:extLst>
      <p:ext uri="{BB962C8B-B14F-4D97-AF65-F5344CB8AC3E}">
        <p14:creationId xmlns:p14="http://schemas.microsoft.com/office/powerpoint/2010/main" val="421410266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Exercise</a:t>
            </a:r>
            <a:endParaRPr lang="en-US" dirty="0"/>
          </a:p>
        </p:txBody>
      </p:sp>
      <p:sp>
        <p:nvSpPr>
          <p:cNvPr id="3" name="Content Placeholder 2"/>
          <p:cNvSpPr>
            <a:spLocks noGrp="1"/>
          </p:cNvSpPr>
          <p:nvPr>
            <p:ph idx="1"/>
          </p:nvPr>
        </p:nvSpPr>
        <p:spPr>
          <a:xfrm>
            <a:off x="457200" y="980728"/>
            <a:ext cx="8229600" cy="5145435"/>
          </a:xfrm>
        </p:spPr>
        <p:txBody>
          <a:bodyPr>
            <a:normAutofit/>
          </a:bodyPr>
          <a:lstStyle/>
          <a:p>
            <a:r>
              <a:rPr lang="en-US" sz="1600" dirty="0" smtClean="0"/>
              <a:t>Adding fixed effect for gender</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82</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036794849"/>
              </p:ext>
            </p:extLst>
          </p:nvPr>
        </p:nvGraphicFramePr>
        <p:xfrm>
          <a:off x="899592" y="1340768"/>
          <a:ext cx="7272808" cy="446391"/>
        </p:xfrm>
        <a:graphic>
          <a:graphicData uri="http://schemas.openxmlformats.org/presentationml/2006/ole">
            <mc:AlternateContent xmlns:mc="http://schemas.openxmlformats.org/markup-compatibility/2006">
              <mc:Choice xmlns:v="urn:schemas-microsoft-com:vml" Requires="v">
                <p:oleObj spid="_x0000_s76040" name="Equation" r:id="rId3" imgW="3911400" imgH="241200" progId="Equation.DSMT4">
                  <p:embed/>
                </p:oleObj>
              </mc:Choice>
              <mc:Fallback>
                <p:oleObj name="Equation" r:id="rId3" imgW="3911400" imgH="241200" progId="Equation.DSMT4">
                  <p:embed/>
                  <p:pic>
                    <p:nvPicPr>
                      <p:cNvPr id="0" name="Object 4"/>
                      <p:cNvPicPr>
                        <a:picLocks noChangeAspect="1" noChangeArrowheads="1"/>
                      </p:cNvPicPr>
                      <p:nvPr/>
                    </p:nvPicPr>
                    <p:blipFill>
                      <a:blip r:embed="rId4"/>
                      <a:srcRect/>
                      <a:stretch>
                        <a:fillRect/>
                      </a:stretch>
                    </p:blipFill>
                    <p:spPr bwMode="auto">
                      <a:xfrm>
                        <a:off x="899592" y="1340768"/>
                        <a:ext cx="7272808" cy="446391"/>
                      </a:xfrm>
                      <a:prstGeom prst="rect">
                        <a:avLst/>
                      </a:prstGeom>
                      <a:noFill/>
                      <a:ln>
                        <a:noFill/>
                      </a:ln>
                    </p:spPr>
                  </p:pic>
                </p:oleObj>
              </mc:Fallback>
            </mc:AlternateContent>
          </a:graphicData>
        </a:graphic>
      </p:graphicFrame>
      <p:pic>
        <p:nvPicPr>
          <p:cNvPr id="7578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1772816"/>
            <a:ext cx="5472608" cy="451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92736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1600" dirty="0" smtClean="0"/>
              <a:t>Interpret results from this model</a:t>
            </a:r>
          </a:p>
          <a:p>
            <a:pPr lvl="1"/>
            <a:r>
              <a:rPr lang="en-US" sz="1600" dirty="0" smtClean="0"/>
              <a:t>Is gender associated with attainment?</a:t>
            </a:r>
          </a:p>
          <a:p>
            <a:pPr lvl="1"/>
            <a:r>
              <a:rPr lang="en-US" sz="1600" dirty="0" smtClean="0"/>
              <a:t>How does gender related to attainment?</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83</a:t>
            </a:fld>
            <a:endParaRPr lang="en-US"/>
          </a:p>
        </p:txBody>
      </p:sp>
    </p:spTree>
    <p:extLst>
      <p:ext uri="{BB962C8B-B14F-4D97-AF65-F5344CB8AC3E}">
        <p14:creationId xmlns:p14="http://schemas.microsoft.com/office/powerpoint/2010/main" val="204920263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1600" dirty="0" smtClean="0"/>
              <a:t>Adding random effect of gender</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84</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48588134"/>
              </p:ext>
            </p:extLst>
          </p:nvPr>
        </p:nvGraphicFramePr>
        <p:xfrm>
          <a:off x="107504" y="1700808"/>
          <a:ext cx="8783638" cy="446087"/>
        </p:xfrm>
        <a:graphic>
          <a:graphicData uri="http://schemas.openxmlformats.org/presentationml/2006/ole">
            <mc:AlternateContent xmlns:mc="http://schemas.openxmlformats.org/markup-compatibility/2006">
              <mc:Choice xmlns:v="urn:schemas-microsoft-com:vml" Requires="v">
                <p:oleObj spid="_x0000_s77048" name="Equation" r:id="rId3" imgW="4724280" imgH="241200" progId="Equation.DSMT4">
                  <p:embed/>
                </p:oleObj>
              </mc:Choice>
              <mc:Fallback>
                <p:oleObj name="Equation" r:id="rId3" imgW="4724280" imgH="241200" progId="Equation.DSMT4">
                  <p:embed/>
                  <p:pic>
                    <p:nvPicPr>
                      <p:cNvPr id="0" name="Object 4"/>
                      <p:cNvPicPr>
                        <a:picLocks noChangeAspect="1" noChangeArrowheads="1"/>
                      </p:cNvPicPr>
                      <p:nvPr/>
                    </p:nvPicPr>
                    <p:blipFill>
                      <a:blip r:embed="rId4"/>
                      <a:srcRect/>
                      <a:stretch>
                        <a:fillRect/>
                      </a:stretch>
                    </p:blipFill>
                    <p:spPr bwMode="auto">
                      <a:xfrm>
                        <a:off x="107504" y="1700808"/>
                        <a:ext cx="8783638"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7680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584" y="2153125"/>
            <a:ext cx="6154737" cy="470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543245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1600" dirty="0" smtClean="0"/>
              <a:t>Test if the random effect of gender is significant (Use the likelihood ratio test)</a:t>
            </a:r>
          </a:p>
          <a:p>
            <a:r>
              <a:rPr lang="en-US" sz="1600" dirty="0" smtClean="0"/>
              <a:t>Interpret the results </a:t>
            </a:r>
          </a:p>
          <a:p>
            <a:pPr lvl="1"/>
            <a:r>
              <a:rPr lang="en-US" sz="1600" dirty="0" smtClean="0"/>
              <a:t>Does the effect of gender change across schools?</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85</a:t>
            </a:fld>
            <a:endParaRPr lang="en-US"/>
          </a:p>
        </p:txBody>
      </p:sp>
    </p:spTree>
    <p:extLst>
      <p:ext uri="{BB962C8B-B14F-4D97-AF65-F5344CB8AC3E}">
        <p14:creationId xmlns:p14="http://schemas.microsoft.com/office/powerpoint/2010/main" val="174410811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1600" dirty="0" smtClean="0"/>
              <a:t>The previous analysis shows that the random effect of gender is non-significant.</a:t>
            </a:r>
          </a:p>
          <a:p>
            <a:r>
              <a:rPr lang="en-US" sz="1600" dirty="0" smtClean="0"/>
              <a:t>It is removed from the model.</a:t>
            </a:r>
          </a:p>
          <a:p>
            <a:r>
              <a:rPr lang="en-US" sz="1600" dirty="0" smtClean="0"/>
              <a:t>Adding social class into the model.</a:t>
            </a:r>
          </a:p>
          <a:p>
            <a:endParaRPr lang="en-US" sz="1600" dirty="0"/>
          </a:p>
          <a:p>
            <a:endParaRPr lang="en-US" sz="1600" dirty="0" smtClean="0"/>
          </a:p>
          <a:p>
            <a:endParaRPr lang="en-US" sz="1600" dirty="0"/>
          </a:p>
          <a:p>
            <a:endParaRPr lang="en-US" sz="1600" dirty="0" smtClean="0"/>
          </a:p>
          <a:p>
            <a:r>
              <a:rPr lang="en-US" sz="1600" dirty="0" smtClean="0"/>
              <a:t>You need to specify social class to be a categorical variable using the factor() function. (It is not necessary to specify gender as categorical because it is binary and coded as 0 and 1 – But it is always a good practice to do so and properly label categorical variables).</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86</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359321062"/>
              </p:ext>
            </p:extLst>
          </p:nvPr>
        </p:nvGraphicFramePr>
        <p:xfrm>
          <a:off x="755576" y="2276872"/>
          <a:ext cx="7772797" cy="777003"/>
        </p:xfrm>
        <a:graphic>
          <a:graphicData uri="http://schemas.openxmlformats.org/presentationml/2006/ole">
            <mc:AlternateContent xmlns:mc="http://schemas.openxmlformats.org/markup-compatibility/2006">
              <mc:Choice xmlns:v="urn:schemas-microsoft-com:vml" Requires="v">
                <p:oleObj spid="_x0000_s79090" name="Equation" r:id="rId3" imgW="4800600" imgH="482400" progId="Equation.DSMT4">
                  <p:embed/>
                </p:oleObj>
              </mc:Choice>
              <mc:Fallback>
                <p:oleObj name="Equation" r:id="rId3" imgW="4800600" imgH="482400" progId="Equation.DSMT4">
                  <p:embed/>
                  <p:pic>
                    <p:nvPicPr>
                      <p:cNvPr id="0" name="Object 4"/>
                      <p:cNvPicPr>
                        <a:picLocks noChangeAspect="1" noChangeArrowheads="1"/>
                      </p:cNvPicPr>
                      <p:nvPr/>
                    </p:nvPicPr>
                    <p:blipFill>
                      <a:blip r:embed="rId4"/>
                      <a:srcRect/>
                      <a:stretch>
                        <a:fillRect/>
                      </a:stretch>
                    </p:blipFill>
                    <p:spPr bwMode="auto">
                      <a:xfrm>
                        <a:off x="755576" y="2276872"/>
                        <a:ext cx="7772797" cy="77700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74410811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35362D2C-CD90-41AE-BDDB-783AC3C23E4C}" type="slidenum">
              <a:rPr lang="en-US" smtClean="0"/>
              <a:t>87</a:t>
            </a:fld>
            <a:endParaRPr lang="en-US"/>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399" y="476672"/>
            <a:ext cx="8583613" cy="5581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410811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1600" dirty="0" smtClean="0"/>
              <a:t>What are the effect of social class on attainment?</a:t>
            </a:r>
          </a:p>
          <a:p>
            <a:pPr lvl="1"/>
            <a:r>
              <a:rPr lang="en-US" sz="1200" dirty="0" smtClean="0"/>
              <a:t>Interpret the results</a:t>
            </a:r>
            <a:endParaRPr lang="en-US" sz="1200" dirty="0"/>
          </a:p>
        </p:txBody>
      </p:sp>
      <p:sp>
        <p:nvSpPr>
          <p:cNvPr id="4" name="Slide Number Placeholder 3"/>
          <p:cNvSpPr>
            <a:spLocks noGrp="1"/>
          </p:cNvSpPr>
          <p:nvPr>
            <p:ph type="sldNum" sz="quarter" idx="12"/>
          </p:nvPr>
        </p:nvSpPr>
        <p:spPr/>
        <p:txBody>
          <a:bodyPr/>
          <a:lstStyle/>
          <a:p>
            <a:fld id="{35362D2C-CD90-41AE-BDDB-783AC3C23E4C}" type="slidenum">
              <a:rPr lang="en-US" smtClean="0"/>
              <a:t>88</a:t>
            </a:fld>
            <a:endParaRPr lang="en-US"/>
          </a:p>
        </p:txBody>
      </p:sp>
    </p:spTree>
    <p:extLst>
      <p:ext uri="{BB962C8B-B14F-4D97-AF65-F5344CB8AC3E}">
        <p14:creationId xmlns:p14="http://schemas.microsoft.com/office/powerpoint/2010/main" val="414280499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1600" dirty="0" smtClean="0"/>
              <a:t>Does the effect of social class differ across schools?</a:t>
            </a:r>
          </a:p>
          <a:p>
            <a:r>
              <a:rPr lang="en-US" sz="1600" dirty="0" smtClean="0"/>
              <a:t>Adding the random effect of social class to the model.</a:t>
            </a:r>
          </a:p>
          <a:p>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89</a:t>
            </a:fld>
            <a:endParaRPr lang="en-US"/>
          </a:p>
        </p:txBody>
      </p:sp>
      <p:pic>
        <p:nvPicPr>
          <p:cNvPr id="808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060848"/>
            <a:ext cx="6912768" cy="4958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28049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Data with Multilevel Structure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Multistage sample survey design</a:t>
            </a:r>
          </a:p>
          <a:p>
            <a:pPr lvl="1"/>
            <a:r>
              <a:rPr lang="en-US" sz="1600" dirty="0" smtClean="0"/>
              <a:t>Practically infeasible to use simple random sample</a:t>
            </a:r>
          </a:p>
          <a:p>
            <a:pPr lvl="1"/>
            <a:r>
              <a:rPr lang="en-US" sz="1600" dirty="0" smtClean="0"/>
              <a:t>First select areas (primary sampling unit [PSU], e.g. streets, suburbs, statistical local areas, </a:t>
            </a:r>
            <a:r>
              <a:rPr lang="en-US" sz="1600" dirty="0" err="1" smtClean="0"/>
              <a:t>etc</a:t>
            </a:r>
            <a:r>
              <a:rPr lang="en-US" sz="1600" dirty="0" smtClean="0"/>
              <a:t>), then select individuals within these areas.</a:t>
            </a:r>
          </a:p>
          <a:p>
            <a:pPr lvl="1"/>
            <a:r>
              <a:rPr lang="en-US" sz="1600" dirty="0" smtClean="0"/>
              <a:t>Leads to a sample that is geographically clustered.</a:t>
            </a:r>
          </a:p>
          <a:p>
            <a:pPr marL="0" indent="0">
              <a:buNone/>
            </a:pPr>
            <a:endParaRPr lang="en-US" sz="1600"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780928"/>
            <a:ext cx="6641009" cy="3109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9</a:t>
            </a:fld>
            <a:endParaRPr lang="en-US"/>
          </a:p>
        </p:txBody>
      </p:sp>
    </p:spTree>
    <p:extLst>
      <p:ext uri="{BB962C8B-B14F-4D97-AF65-F5344CB8AC3E}">
        <p14:creationId xmlns:p14="http://schemas.microsoft.com/office/powerpoint/2010/main" val="332813303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This model involves one random coefficient for each social class.</a:t>
            </a:r>
          </a:p>
          <a:p>
            <a:r>
              <a:rPr lang="en-US" sz="1600" dirty="0" smtClean="0"/>
              <a:t>High level of model complexity</a:t>
            </a:r>
          </a:p>
          <a:p>
            <a:r>
              <a:rPr lang="en-US" sz="1600" dirty="0" smtClean="0"/>
              <a:t>This model does not converge.</a:t>
            </a:r>
          </a:p>
          <a:p>
            <a:r>
              <a:rPr lang="en-US" sz="1600" dirty="0" smtClean="0"/>
              <a:t>Remove the random effect of social class from the model.</a:t>
            </a:r>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90</a:t>
            </a:fld>
            <a:endParaRPr lang="en-US"/>
          </a:p>
        </p:txBody>
      </p:sp>
      <p:pic>
        <p:nvPicPr>
          <p:cNvPr id="819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396012"/>
            <a:ext cx="8073403" cy="1249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336782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1600" dirty="0" smtClean="0"/>
              <a:t>Adding level 2 (school level) explanatory variables</a:t>
            </a:r>
          </a:p>
          <a:p>
            <a:pPr lvl="1"/>
            <a:r>
              <a:rPr lang="en-US" sz="1600" dirty="0" smtClean="0"/>
              <a:t>3 school level variables </a:t>
            </a:r>
          </a:p>
          <a:p>
            <a:pPr lvl="2"/>
            <a:r>
              <a:rPr lang="en-US" sz="1600" dirty="0" err="1" smtClean="0"/>
              <a:t>schtype</a:t>
            </a:r>
            <a:r>
              <a:rPr lang="en-US" sz="1600" dirty="0" smtClean="0"/>
              <a:t> (independent vs state schools)</a:t>
            </a:r>
          </a:p>
          <a:p>
            <a:pPr lvl="2"/>
            <a:r>
              <a:rPr lang="en-US" sz="1600" dirty="0" err="1" smtClean="0"/>
              <a:t>schurban</a:t>
            </a:r>
            <a:r>
              <a:rPr lang="en-US" sz="1600" dirty="0" smtClean="0"/>
              <a:t> (urban vs rural)</a:t>
            </a:r>
          </a:p>
          <a:p>
            <a:pPr lvl="2"/>
            <a:r>
              <a:rPr lang="en-US" sz="1600" dirty="0" err="1" smtClean="0"/>
              <a:t>schdenom</a:t>
            </a:r>
            <a:r>
              <a:rPr lang="en-US" sz="1600" dirty="0" smtClean="0"/>
              <a:t> (Roman Catholic vs non-denominational school)</a:t>
            </a:r>
          </a:p>
          <a:p>
            <a:r>
              <a:rPr lang="en-US" sz="1600" dirty="0" smtClean="0"/>
              <a:t>Prior to any modelling, examine the distribution of each of these variables using the table() and </a:t>
            </a:r>
            <a:r>
              <a:rPr lang="en-US" sz="1600" dirty="0" err="1" smtClean="0"/>
              <a:t>prop.table</a:t>
            </a:r>
            <a:r>
              <a:rPr lang="en-US" sz="1600" dirty="0" smtClean="0"/>
              <a:t>() function.</a:t>
            </a:r>
          </a:p>
          <a:p>
            <a:r>
              <a:rPr lang="en-US" sz="1600" dirty="0" smtClean="0"/>
              <a:t>Add these 3 variables into a model as fixed effects.</a:t>
            </a:r>
          </a:p>
          <a:p>
            <a:pPr lvl="1"/>
            <a:r>
              <a:rPr lang="en-US" sz="1600" dirty="0" smtClean="0"/>
              <a:t>What do you find? Interpret the results from this model.</a:t>
            </a:r>
          </a:p>
          <a:p>
            <a:pPr lvl="1"/>
            <a:r>
              <a:rPr lang="en-US" sz="1600" dirty="0" smtClean="0"/>
              <a:t>Now remove the any non-significant level 2 variables and refit the model.</a:t>
            </a:r>
            <a:endParaRPr lang="en-US" sz="1600" dirty="0"/>
          </a:p>
          <a:p>
            <a:pPr lvl="2"/>
            <a:endParaRPr lang="en-US" sz="1600" dirty="0"/>
          </a:p>
        </p:txBody>
      </p:sp>
      <p:sp>
        <p:nvSpPr>
          <p:cNvPr id="4" name="Slide Number Placeholder 3"/>
          <p:cNvSpPr>
            <a:spLocks noGrp="1"/>
          </p:cNvSpPr>
          <p:nvPr>
            <p:ph type="sldNum" sz="quarter" idx="12"/>
          </p:nvPr>
        </p:nvSpPr>
        <p:spPr/>
        <p:txBody>
          <a:bodyPr/>
          <a:lstStyle/>
          <a:p>
            <a:fld id="{35362D2C-CD90-41AE-BDDB-783AC3C23E4C}" type="slidenum">
              <a:rPr lang="en-US" smtClean="0"/>
              <a:t>91</a:t>
            </a:fld>
            <a:endParaRPr lang="en-US"/>
          </a:p>
        </p:txBody>
      </p:sp>
    </p:spTree>
    <p:extLst>
      <p:ext uri="{BB962C8B-B14F-4D97-AF65-F5344CB8AC3E}">
        <p14:creationId xmlns:p14="http://schemas.microsoft.com/office/powerpoint/2010/main" val="239419594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35362D2C-CD90-41AE-BDDB-783AC3C23E4C}" type="slidenum">
              <a:rPr lang="en-US" smtClean="0"/>
              <a:t>92</a:t>
            </a:fld>
            <a:endParaRPr lang="en-US"/>
          </a:p>
        </p:txBody>
      </p:sp>
    </p:spTree>
    <p:extLst>
      <p:ext uri="{BB962C8B-B14F-4D97-AF65-F5344CB8AC3E}">
        <p14:creationId xmlns:p14="http://schemas.microsoft.com/office/powerpoint/2010/main" val="239419594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Cross-level interaction</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Interactions can be included in a multilevel level model and these can be between any pair of variables.</a:t>
            </a:r>
          </a:p>
          <a:p>
            <a:r>
              <a:rPr lang="en-US" sz="1600" dirty="0" smtClean="0"/>
              <a:t>An interaction between a level 1 variable and a level 2 variable is known as a cross-level interaction.</a:t>
            </a:r>
          </a:p>
          <a:p>
            <a:pPr lvl="1"/>
            <a:r>
              <a:rPr lang="en-US" sz="1600" dirty="0" smtClean="0"/>
              <a:t>E.g. Does high ability children do better in exams when taught with other high ability children or with a more mixed ability group?</a:t>
            </a:r>
          </a:p>
          <a:p>
            <a:pPr lvl="1"/>
            <a:r>
              <a:rPr lang="en-US" sz="1600" dirty="0" smtClean="0"/>
              <a:t>To answer this question, we can include a random slope for a child’s prior attainment     , the mean attainment of the class      , and their interaction</a:t>
            </a:r>
          </a:p>
          <a:p>
            <a:r>
              <a:rPr lang="en-US" sz="1600" dirty="0" smtClean="0"/>
              <a:t>A random slope model with a cross-level interaction has the form</a:t>
            </a:r>
            <a:br>
              <a:rPr lang="en-US" sz="1600" dirty="0" smtClean="0"/>
            </a:br>
            <a:r>
              <a:rPr lang="en-US" sz="1600" dirty="0" smtClean="0"/>
              <a:t/>
            </a:r>
            <a:br>
              <a:rPr lang="en-US" sz="1600" dirty="0" smtClean="0"/>
            </a:br>
            <a:endParaRPr lang="en-US" sz="1600" dirty="0" smtClean="0"/>
          </a:p>
          <a:p>
            <a:endParaRPr lang="en-US"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3983051728"/>
              </p:ext>
            </p:extLst>
          </p:nvPr>
        </p:nvGraphicFramePr>
        <p:xfrm>
          <a:off x="2267744" y="2924944"/>
          <a:ext cx="269875" cy="358775"/>
        </p:xfrm>
        <a:graphic>
          <a:graphicData uri="http://schemas.openxmlformats.org/presentationml/2006/ole">
            <mc:AlternateContent xmlns:mc="http://schemas.openxmlformats.org/markup-compatibility/2006">
              <mc:Choice xmlns:v="urn:schemas-microsoft-com:vml" Requires="v">
                <p:oleObj spid="_x0000_s91820" name="Equation" r:id="rId3" imgW="177480" imgH="241200" progId="Equation.DSMT4">
                  <p:embed/>
                </p:oleObj>
              </mc:Choice>
              <mc:Fallback>
                <p:oleObj name="Equation" r:id="rId3" imgW="177480" imgH="241200" progId="Equation.DSMT4">
                  <p:embed/>
                  <p:pic>
                    <p:nvPicPr>
                      <p:cNvPr id="0" name="Object 3"/>
                      <p:cNvPicPr>
                        <a:picLocks noChangeAspect="1" noChangeArrowheads="1"/>
                      </p:cNvPicPr>
                      <p:nvPr/>
                    </p:nvPicPr>
                    <p:blipFill>
                      <a:blip r:embed="rId4"/>
                      <a:srcRect/>
                      <a:stretch>
                        <a:fillRect/>
                      </a:stretch>
                    </p:blipFill>
                    <p:spPr bwMode="auto">
                      <a:xfrm>
                        <a:off x="2267744" y="2924944"/>
                        <a:ext cx="2698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053564018"/>
              </p:ext>
            </p:extLst>
          </p:nvPr>
        </p:nvGraphicFramePr>
        <p:xfrm>
          <a:off x="5608638" y="2924175"/>
          <a:ext cx="250825" cy="358775"/>
        </p:xfrm>
        <a:graphic>
          <a:graphicData uri="http://schemas.openxmlformats.org/presentationml/2006/ole">
            <mc:AlternateContent xmlns:mc="http://schemas.openxmlformats.org/markup-compatibility/2006">
              <mc:Choice xmlns:v="urn:schemas-microsoft-com:vml" Requires="v">
                <p:oleObj spid="_x0000_s91821" name="Equation" r:id="rId5" imgW="164880" imgH="241200" progId="Equation.DSMT4">
                  <p:embed/>
                </p:oleObj>
              </mc:Choice>
              <mc:Fallback>
                <p:oleObj name="Equation" r:id="rId5" imgW="164880" imgH="241200" progId="Equation.DSMT4">
                  <p:embed/>
                  <p:pic>
                    <p:nvPicPr>
                      <p:cNvPr id="0" name="Object 3"/>
                      <p:cNvPicPr>
                        <a:picLocks noChangeAspect="1" noChangeArrowheads="1"/>
                      </p:cNvPicPr>
                      <p:nvPr/>
                    </p:nvPicPr>
                    <p:blipFill>
                      <a:blip r:embed="rId6"/>
                      <a:srcRect/>
                      <a:stretch>
                        <a:fillRect/>
                      </a:stretch>
                    </p:blipFill>
                    <p:spPr bwMode="auto">
                      <a:xfrm>
                        <a:off x="5608638" y="2924175"/>
                        <a:ext cx="25082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87212050"/>
              </p:ext>
            </p:extLst>
          </p:nvPr>
        </p:nvGraphicFramePr>
        <p:xfrm>
          <a:off x="7884368" y="2924944"/>
          <a:ext cx="636588" cy="358775"/>
        </p:xfrm>
        <a:graphic>
          <a:graphicData uri="http://schemas.openxmlformats.org/presentationml/2006/ole">
            <mc:AlternateContent xmlns:mc="http://schemas.openxmlformats.org/markup-compatibility/2006">
              <mc:Choice xmlns:v="urn:schemas-microsoft-com:vml" Requires="v">
                <p:oleObj spid="_x0000_s91822" name="Equation" r:id="rId7" imgW="419040" imgH="241200" progId="Equation.DSMT4">
                  <p:embed/>
                </p:oleObj>
              </mc:Choice>
              <mc:Fallback>
                <p:oleObj name="Equation" r:id="rId7" imgW="419040" imgH="241200" progId="Equation.DSMT4">
                  <p:embed/>
                  <p:pic>
                    <p:nvPicPr>
                      <p:cNvPr id="0" name="Object 3"/>
                      <p:cNvPicPr>
                        <a:picLocks noChangeAspect="1" noChangeArrowheads="1"/>
                      </p:cNvPicPr>
                      <p:nvPr/>
                    </p:nvPicPr>
                    <p:blipFill>
                      <a:blip r:embed="rId8"/>
                      <a:srcRect/>
                      <a:stretch>
                        <a:fillRect/>
                      </a:stretch>
                    </p:blipFill>
                    <p:spPr bwMode="auto">
                      <a:xfrm>
                        <a:off x="7884368" y="2924944"/>
                        <a:ext cx="6365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653889918"/>
              </p:ext>
            </p:extLst>
          </p:nvPr>
        </p:nvGraphicFramePr>
        <p:xfrm>
          <a:off x="971600" y="3861048"/>
          <a:ext cx="4854575" cy="358775"/>
        </p:xfrm>
        <a:graphic>
          <a:graphicData uri="http://schemas.openxmlformats.org/presentationml/2006/ole">
            <mc:AlternateContent xmlns:mc="http://schemas.openxmlformats.org/markup-compatibility/2006">
              <mc:Choice xmlns:v="urn:schemas-microsoft-com:vml" Requires="v">
                <p:oleObj spid="_x0000_s91823" name="Equation" r:id="rId9" imgW="3200400" imgH="241200" progId="Equation.DSMT4">
                  <p:embed/>
                </p:oleObj>
              </mc:Choice>
              <mc:Fallback>
                <p:oleObj name="Equation" r:id="rId9" imgW="3200400" imgH="241200" progId="Equation.DSMT4">
                  <p:embed/>
                  <p:pic>
                    <p:nvPicPr>
                      <p:cNvPr id="0" name="Object 3"/>
                      <p:cNvPicPr>
                        <a:picLocks noChangeAspect="1" noChangeArrowheads="1"/>
                      </p:cNvPicPr>
                      <p:nvPr/>
                    </p:nvPicPr>
                    <p:blipFill>
                      <a:blip r:embed="rId10"/>
                      <a:srcRect/>
                      <a:stretch>
                        <a:fillRect/>
                      </a:stretch>
                    </p:blipFill>
                    <p:spPr bwMode="auto">
                      <a:xfrm>
                        <a:off x="971600" y="3861048"/>
                        <a:ext cx="48545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Slide Number Placeholder 7"/>
          <p:cNvSpPr>
            <a:spLocks noGrp="1"/>
          </p:cNvSpPr>
          <p:nvPr>
            <p:ph type="sldNum" sz="quarter" idx="12"/>
          </p:nvPr>
        </p:nvSpPr>
        <p:spPr/>
        <p:txBody>
          <a:bodyPr/>
          <a:lstStyle/>
          <a:p>
            <a:fld id="{35362D2C-CD90-41AE-BDDB-783AC3C23E4C}" type="slidenum">
              <a:rPr lang="en-US" smtClean="0"/>
              <a:t>93</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dirty="0" smtClean="0"/>
              <a:t>Hedonism example revisited</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Are gender differences in hedonism related to countries’ mean incomes?</a:t>
            </a:r>
            <a:endParaRPr lang="en-US" sz="1600" dirty="0"/>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412776"/>
            <a:ext cx="8127454" cy="4467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94</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lnSpcReduction="10000"/>
          </a:bodyPr>
          <a:lstStyle/>
          <a:p>
            <a:r>
              <a:rPr lang="en-US" sz="1600" dirty="0" smtClean="0"/>
              <a:t>To examine whether the interaction explains between-country variation in the gender effect, we can compare estimates of the random coefficient variance. </a:t>
            </a:r>
          </a:p>
          <a:p>
            <a:r>
              <a:rPr lang="en-US" sz="1600" dirty="0" smtClean="0"/>
              <a:t>Allowing for the cross-level interaction reduces the variance in the female-male difference by a small amount from 0.015 to 0.012.</a:t>
            </a:r>
          </a:p>
          <a:p>
            <a:r>
              <a:rPr lang="en-US" sz="1600" dirty="0" smtClean="0"/>
              <a:t>Comparing estimates of the between-country variance for men and women.</a:t>
            </a:r>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r>
              <a:rPr lang="en-US" sz="1600" dirty="0" smtClean="0"/>
              <a:t>Allowing for the cross-level interaction reduces slightly the between-country variance for both men and women</a:t>
            </a:r>
          </a:p>
          <a:p>
            <a:r>
              <a:rPr lang="en-US" sz="1600" dirty="0" smtClean="0"/>
              <a:t>Country effects remain substantially stronger among women.</a:t>
            </a:r>
            <a:endParaRPr lang="en-US" sz="1600" dirty="0"/>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2889881"/>
            <a:ext cx="3816424" cy="2071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95</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492621591"/>
              </p:ext>
            </p:extLst>
          </p:nvPr>
        </p:nvGraphicFramePr>
        <p:xfrm>
          <a:off x="899592" y="2348880"/>
          <a:ext cx="3995738" cy="420687"/>
        </p:xfrm>
        <a:graphic>
          <a:graphicData uri="http://schemas.openxmlformats.org/presentationml/2006/ole">
            <mc:AlternateContent xmlns:mc="http://schemas.openxmlformats.org/markup-compatibility/2006">
              <mc:Choice xmlns:v="urn:schemas-microsoft-com:vml" Requires="v">
                <p:oleObj spid="_x0000_s96396" name="Equation" r:id="rId4" imgW="2374900" imgH="254000" progId="Equation.DSMT4">
                  <p:embed/>
                </p:oleObj>
              </mc:Choice>
              <mc:Fallback>
                <p:oleObj name="Equation" r:id="rId4" imgW="2374900" imgH="25400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2348880"/>
                        <a:ext cx="3995738"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600" dirty="0" smtClean="0"/>
              <a:t>Predicted hedonism scores for men and women.</a:t>
            </a:r>
          </a:p>
          <a:p>
            <a:endParaRPr lang="en-US" sz="1600" dirty="0"/>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484784"/>
            <a:ext cx="7133628"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96</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normAutofit/>
          </a:bodyPr>
          <a:lstStyle/>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r>
              <a:rPr lang="en-US" sz="1600" dirty="0" smtClean="0"/>
              <a:t>Diamonds for men; triangle </a:t>
            </a:r>
            <a:r>
              <a:rPr lang="en-US" sz="1600" smtClean="0"/>
              <a:t>for women.</a:t>
            </a:r>
            <a:endParaRPr lang="en-US" sz="1600"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052736"/>
            <a:ext cx="6336704" cy="4504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35362D2C-CD90-41AE-BDDB-783AC3C23E4C}" type="slidenum">
              <a:rPr lang="en-US" smtClean="0"/>
              <a:t>97</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en-US" dirty="0"/>
          </a:p>
        </p:txBody>
      </p:sp>
      <p:sp>
        <p:nvSpPr>
          <p:cNvPr id="3" name="Content Placeholder 2"/>
          <p:cNvSpPr>
            <a:spLocks noGrp="1"/>
          </p:cNvSpPr>
          <p:nvPr>
            <p:ph idx="1"/>
          </p:nvPr>
        </p:nvSpPr>
        <p:spPr>
          <a:xfrm>
            <a:off x="457200" y="1052736"/>
            <a:ext cx="8229600" cy="5073427"/>
          </a:xfrm>
        </p:spPr>
        <p:txBody>
          <a:bodyPr/>
          <a:lstStyle/>
          <a:p>
            <a:endParaRPr lang="en-US" dirty="0"/>
          </a:p>
        </p:txBody>
      </p:sp>
      <p:sp>
        <p:nvSpPr>
          <p:cNvPr id="4" name="Slide Number Placeholder 3"/>
          <p:cNvSpPr>
            <a:spLocks noGrp="1"/>
          </p:cNvSpPr>
          <p:nvPr>
            <p:ph type="sldNum" sz="quarter" idx="12"/>
          </p:nvPr>
        </p:nvSpPr>
        <p:spPr/>
        <p:txBody>
          <a:bodyPr/>
          <a:lstStyle/>
          <a:p>
            <a:fld id="{35362D2C-CD90-41AE-BDDB-783AC3C23E4C}" type="slidenum">
              <a:rPr lang="en-US" smtClean="0"/>
              <a:t>98</a:t>
            </a:fld>
            <a:endParaRPr lang="en-US"/>
          </a:p>
        </p:txBody>
      </p:sp>
    </p:spTree>
    <p:extLst>
      <p:ext uri="{BB962C8B-B14F-4D97-AF65-F5344CB8AC3E}">
        <p14:creationId xmlns:p14="http://schemas.microsoft.com/office/powerpoint/2010/main" val="12683970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US" sz="2600" dirty="0" smtClean="0"/>
              <a:t>Exercise</a:t>
            </a:r>
            <a:endParaRPr lang="en-US" sz="2600" dirty="0"/>
          </a:p>
        </p:txBody>
      </p:sp>
      <p:sp>
        <p:nvSpPr>
          <p:cNvPr id="3" name="Content Placeholder 2"/>
          <p:cNvSpPr>
            <a:spLocks noGrp="1"/>
          </p:cNvSpPr>
          <p:nvPr>
            <p:ph idx="1"/>
          </p:nvPr>
        </p:nvSpPr>
        <p:spPr>
          <a:xfrm>
            <a:off x="457200" y="908720"/>
            <a:ext cx="8229600" cy="5217443"/>
          </a:xfrm>
        </p:spPr>
        <p:txBody>
          <a:bodyPr>
            <a:normAutofit/>
          </a:bodyPr>
          <a:lstStyle/>
          <a:p>
            <a:r>
              <a:rPr lang="en-US" sz="1600" dirty="0" smtClean="0"/>
              <a:t>Exploring cross-level interactions</a:t>
            </a:r>
          </a:p>
          <a:p>
            <a:pPr lvl="1"/>
            <a:r>
              <a:rPr lang="en-US" sz="1200" dirty="0" smtClean="0"/>
              <a:t>E.g. Does the effect of cohort (Level 1) differ across school type (Level 2)?</a:t>
            </a:r>
          </a:p>
          <a:p>
            <a:r>
              <a:rPr lang="en-US" sz="1600" dirty="0" smtClean="0"/>
              <a:t>Fit a model with the interaction between cohort and school type.</a:t>
            </a:r>
          </a:p>
          <a:p>
            <a:endParaRPr lang="en-US" sz="1600" dirty="0"/>
          </a:p>
          <a:p>
            <a:endParaRPr lang="en-US" sz="1600" dirty="0" smtClean="0"/>
          </a:p>
          <a:p>
            <a:endParaRPr lang="en-US" sz="1600" dirty="0"/>
          </a:p>
          <a:p>
            <a:r>
              <a:rPr lang="en-US" sz="1600" dirty="0" smtClean="0"/>
              <a:t>This is the last model that we will fit using the SSLS dataset. Can you write out the equation for this model?</a:t>
            </a:r>
          </a:p>
          <a:p>
            <a:r>
              <a:rPr lang="en-US" sz="1600" dirty="0" smtClean="0"/>
              <a:t>How do cohort and school type influence attainment? Interpret the results from this model.</a:t>
            </a:r>
          </a:p>
          <a:p>
            <a:pPr marL="0" indent="0">
              <a:buNone/>
            </a:pPr>
            <a:endParaRPr lang="en-US" sz="1200" dirty="0"/>
          </a:p>
          <a:p>
            <a:pPr marL="457200" lvl="1" indent="0">
              <a:buNone/>
            </a:pPr>
            <a:endParaRPr lang="en-US" sz="1200" dirty="0"/>
          </a:p>
          <a:p>
            <a:pPr marL="457200" lvl="1" indent="0">
              <a:buNone/>
            </a:pPr>
            <a:endParaRPr lang="en-US" sz="1200" dirty="0" smtClean="0"/>
          </a:p>
          <a:p>
            <a:pPr marL="457200" lvl="1" indent="0">
              <a:buNone/>
            </a:pPr>
            <a:endParaRPr lang="en-US" sz="1200" dirty="0" smtClean="0"/>
          </a:p>
        </p:txBody>
      </p:sp>
      <p:sp>
        <p:nvSpPr>
          <p:cNvPr id="4" name="Slide Number Placeholder 3"/>
          <p:cNvSpPr>
            <a:spLocks noGrp="1"/>
          </p:cNvSpPr>
          <p:nvPr>
            <p:ph type="sldNum" sz="quarter" idx="12"/>
          </p:nvPr>
        </p:nvSpPr>
        <p:spPr/>
        <p:txBody>
          <a:bodyPr/>
          <a:lstStyle/>
          <a:p>
            <a:fld id="{35362D2C-CD90-41AE-BDDB-783AC3C23E4C}" type="slidenum">
              <a:rPr lang="en-US" smtClean="0"/>
              <a:t>99</a:t>
            </a:fld>
            <a:endParaRPr lang="en-US"/>
          </a:p>
        </p:txBody>
      </p:sp>
      <p:pic>
        <p:nvPicPr>
          <p:cNvPr id="870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082" y="1740169"/>
            <a:ext cx="8221663"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70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805" y="2079517"/>
            <a:ext cx="8374063" cy="428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87462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4677</TotalTime>
  <Words>6788</Words>
  <Application>Microsoft Office PowerPoint</Application>
  <PresentationFormat>On-screen Show (4:3)</PresentationFormat>
  <Paragraphs>939</Paragraphs>
  <Slides>153</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153</vt:i4>
      </vt:variant>
    </vt:vector>
  </HeadingPairs>
  <TitlesOfParts>
    <vt:vector size="156" baseType="lpstr">
      <vt:lpstr>Office Theme</vt:lpstr>
      <vt:lpstr>Microsoft Word Document</vt:lpstr>
      <vt:lpstr>Equation</vt:lpstr>
      <vt:lpstr>An introduction to multilevel modelling using R School of Psychology, 9-10 February 2016</vt:lpstr>
      <vt:lpstr>Acknowledgement</vt:lpstr>
      <vt:lpstr>Data with Multilevel Structure</vt:lpstr>
      <vt:lpstr>Data with Multilevel Structure</vt:lpstr>
      <vt:lpstr>Data with Multilevel Structure</vt:lpstr>
      <vt:lpstr>Data with Multilevel Structure</vt:lpstr>
      <vt:lpstr>Data with Multilevel Structure</vt:lpstr>
      <vt:lpstr>Fixed vs random classification</vt:lpstr>
      <vt:lpstr>Data with Multilevel Structure</vt:lpstr>
      <vt:lpstr>Data with multilevel structure</vt:lpstr>
      <vt:lpstr>Data with Multilevel Structure</vt:lpstr>
      <vt:lpstr>Data with multilevel structure</vt:lpstr>
      <vt:lpstr>Data with multilevel structure</vt:lpstr>
      <vt:lpstr>Data with multilevel structure</vt:lpstr>
      <vt:lpstr>Data with Multilevel Structure</vt:lpstr>
      <vt:lpstr>PowerPoint Presentation</vt:lpstr>
      <vt:lpstr>PowerPoint Presentation</vt:lpstr>
      <vt:lpstr>PowerPoint Presentation</vt:lpstr>
      <vt:lpstr>PowerPoint Presentation</vt:lpstr>
      <vt:lpstr>PowerPoint Presentation</vt:lpstr>
      <vt:lpstr>PowerPoint Presentation</vt:lpstr>
      <vt:lpstr>Variance component model</vt:lpstr>
      <vt:lpstr>Variance component model</vt:lpstr>
      <vt:lpstr>PowerPoint Presentation</vt:lpstr>
      <vt:lpstr>Example</vt:lpstr>
      <vt:lpstr>PowerPoint Presentation</vt:lpstr>
      <vt:lpstr>PowerPoint Presentation</vt:lpstr>
      <vt:lpstr>PowerPoint Presentation</vt:lpstr>
      <vt:lpstr>PowerPoint Presentation</vt:lpstr>
      <vt:lpstr>Exercise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Visualising the school effect</vt:lpstr>
      <vt:lpstr>PowerPoint Presentation</vt:lpstr>
      <vt:lpstr>PowerPoint Presentation</vt:lpstr>
      <vt:lpstr>PowerPoint Presentation</vt:lpstr>
      <vt:lpstr>Random intercept model</vt:lpstr>
      <vt:lpstr>PowerPoint Presentation</vt:lpstr>
      <vt:lpstr>Example: Hedonism data</vt:lpstr>
      <vt:lpstr>PowerPoint Presentation</vt:lpstr>
      <vt:lpstr>PowerPoint Presentation</vt:lpstr>
      <vt:lpstr>PowerPoint Presentation</vt:lpstr>
      <vt:lpstr>Exercise</vt:lpstr>
      <vt:lpstr>PowerPoint Presentation</vt:lpstr>
      <vt:lpstr>PowerPoint Presentation</vt:lpstr>
      <vt:lpstr>PowerPoint Presentation</vt:lpstr>
      <vt:lpstr>PowerPoint Presentation</vt:lpstr>
      <vt:lpstr>Random slope model</vt:lpstr>
      <vt:lpstr>PowerPoint Presentation</vt:lpstr>
      <vt:lpstr>PowerPoint Presentation</vt:lpstr>
      <vt:lpstr>Hedonism example revisited</vt:lpstr>
      <vt:lpstr>PowerPoint Presentation</vt:lpstr>
      <vt:lpstr>PowerPoint Presentation</vt:lpstr>
      <vt:lpstr>Between-group variance</vt:lpstr>
      <vt:lpstr>PowerPoint Presentation</vt:lpstr>
      <vt:lpstr>Effect of centering</vt:lpstr>
      <vt:lpstr>PowerPoint Presentation</vt:lpstr>
      <vt:lpstr>PowerPoint Presentation</vt:lpstr>
      <vt:lpstr>PowerPoint Presentation</vt:lpstr>
      <vt:lpstr>Exercise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Examining the effect of a binary explanatory variable</vt:lpstr>
      <vt:lpstr>PowerPoint Presentation</vt:lpstr>
      <vt:lpstr>PowerPoint Presentation</vt:lpstr>
      <vt:lpstr>Examining contextual effect</vt:lpstr>
      <vt:lpstr>PowerPoint Presentation</vt:lpstr>
      <vt:lpstr>PowerPoint Presentation</vt:lpstr>
      <vt:lpstr>Exercise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Cross-level interaction</vt:lpstr>
      <vt:lpstr>Hedonism example revisited</vt:lpstr>
      <vt:lpstr>PowerPoint Presentation</vt:lpstr>
      <vt:lpstr>PowerPoint Presentation</vt:lpstr>
      <vt:lpstr>PowerPoint Presentation</vt:lpstr>
      <vt:lpstr>PowerPoint Presentation</vt:lpstr>
      <vt:lpstr>Exercise</vt:lpstr>
      <vt:lpstr>PowerPoint Presentation</vt:lpstr>
      <vt:lpstr>PowerPoint Presentation</vt:lpstr>
      <vt:lpstr>PowerPoint Presentation</vt:lpstr>
      <vt:lpstr>PowerPoint Presentation</vt:lpstr>
      <vt:lpstr>Growth curve modelling</vt:lpstr>
      <vt:lpstr>Growth Curve Modelling</vt:lpstr>
      <vt:lpstr>Data format for longitudinal analysis</vt:lpstr>
      <vt:lpstr>Data format for longitudinal analysis</vt:lpstr>
      <vt:lpstr>Missing data</vt:lpstr>
      <vt:lpstr>Missing data mechanism</vt:lpstr>
      <vt:lpstr>Missing data mechanism</vt:lpstr>
      <vt:lpstr>Missing data mechanism</vt:lpstr>
      <vt:lpstr>Growth Curve Modelling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Exercise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Further exploration of interaction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Exercise</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word</dc:creator>
  <cp:lastModifiedBy>Microsoft word</cp:lastModifiedBy>
  <cp:revision>413</cp:revision>
  <dcterms:created xsi:type="dcterms:W3CDTF">2016-01-31T03:40:51Z</dcterms:created>
  <dcterms:modified xsi:type="dcterms:W3CDTF">2016-02-08T10:59:19Z</dcterms:modified>
</cp:coreProperties>
</file>