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9"/>
  </p:notesMasterIdLst>
  <p:sldIdLst>
    <p:sldId id="256" r:id="rId2"/>
    <p:sldId id="258" r:id="rId3"/>
    <p:sldId id="259" r:id="rId4"/>
    <p:sldId id="260"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391" r:id="rId19"/>
    <p:sldId id="375" r:id="rId20"/>
    <p:sldId id="388" r:id="rId21"/>
    <p:sldId id="374" r:id="rId22"/>
    <p:sldId id="275" r:id="rId23"/>
    <p:sldId id="389" r:id="rId24"/>
    <p:sldId id="276" r:id="rId25"/>
    <p:sldId id="277" r:id="rId26"/>
    <p:sldId id="278" r:id="rId27"/>
    <p:sldId id="279" r:id="rId28"/>
    <p:sldId id="280" r:id="rId29"/>
    <p:sldId id="281" r:id="rId30"/>
    <p:sldId id="376" r:id="rId31"/>
    <p:sldId id="282" r:id="rId32"/>
    <p:sldId id="283" r:id="rId33"/>
    <p:sldId id="284" r:id="rId34"/>
    <p:sldId id="285" r:id="rId35"/>
    <p:sldId id="286" r:id="rId36"/>
    <p:sldId id="287" r:id="rId37"/>
    <p:sldId id="292" r:id="rId38"/>
    <p:sldId id="293" r:id="rId39"/>
    <p:sldId id="295" r:id="rId40"/>
    <p:sldId id="294" r:id="rId41"/>
    <p:sldId id="399" r:id="rId42"/>
    <p:sldId id="395" r:id="rId43"/>
    <p:sldId id="396" r:id="rId44"/>
    <p:sldId id="397" r:id="rId45"/>
    <p:sldId id="398" r:id="rId46"/>
    <p:sldId id="400" r:id="rId47"/>
    <p:sldId id="296" r:id="rId48"/>
    <p:sldId id="297" r:id="rId49"/>
    <p:sldId id="298" r:id="rId50"/>
    <p:sldId id="299" r:id="rId51"/>
    <p:sldId id="377" r:id="rId52"/>
    <p:sldId id="300" r:id="rId53"/>
    <p:sldId id="301" r:id="rId54"/>
    <p:sldId id="314" r:id="rId55"/>
    <p:sldId id="302" r:id="rId56"/>
    <p:sldId id="315" r:id="rId57"/>
    <p:sldId id="303" r:id="rId58"/>
    <p:sldId id="316" r:id="rId59"/>
    <p:sldId id="392" r:id="rId60"/>
    <p:sldId id="378" r:id="rId61"/>
    <p:sldId id="304" r:id="rId62"/>
    <p:sldId id="305" r:id="rId63"/>
    <p:sldId id="306" r:id="rId64"/>
    <p:sldId id="379" r:id="rId65"/>
    <p:sldId id="380" r:id="rId66"/>
    <p:sldId id="317" r:id="rId67"/>
    <p:sldId id="318" r:id="rId68"/>
    <p:sldId id="319" r:id="rId69"/>
    <p:sldId id="393" r:id="rId70"/>
    <p:sldId id="320" r:id="rId71"/>
    <p:sldId id="323" r:id="rId72"/>
    <p:sldId id="321" r:id="rId73"/>
    <p:sldId id="322" r:id="rId74"/>
    <p:sldId id="381" r:id="rId75"/>
    <p:sldId id="382" r:id="rId76"/>
    <p:sldId id="383" r:id="rId77"/>
    <p:sldId id="394" r:id="rId78"/>
    <p:sldId id="307" r:id="rId79"/>
    <p:sldId id="308" r:id="rId80"/>
    <p:sldId id="309" r:id="rId81"/>
    <p:sldId id="310" r:id="rId82"/>
    <p:sldId id="311" r:id="rId83"/>
    <p:sldId id="312" r:id="rId84"/>
    <p:sldId id="313" r:id="rId85"/>
    <p:sldId id="324" r:id="rId86"/>
    <p:sldId id="325" r:id="rId87"/>
    <p:sldId id="326" r:id="rId88"/>
    <p:sldId id="384" r:id="rId89"/>
    <p:sldId id="327" r:id="rId90"/>
    <p:sldId id="342" r:id="rId91"/>
    <p:sldId id="328" r:id="rId92"/>
    <p:sldId id="329" r:id="rId93"/>
    <p:sldId id="330" r:id="rId94"/>
    <p:sldId id="331" r:id="rId95"/>
    <p:sldId id="332" r:id="rId96"/>
    <p:sldId id="333" r:id="rId97"/>
    <p:sldId id="334" r:id="rId98"/>
    <p:sldId id="335" r:id="rId99"/>
    <p:sldId id="343" r:id="rId100"/>
    <p:sldId id="344" r:id="rId101"/>
    <p:sldId id="345" r:id="rId102"/>
    <p:sldId id="346" r:id="rId103"/>
    <p:sldId id="385" r:id="rId104"/>
    <p:sldId id="336" r:id="rId105"/>
    <p:sldId id="337" r:id="rId106"/>
    <p:sldId id="338" r:id="rId107"/>
    <p:sldId id="340" r:id="rId108"/>
    <p:sldId id="341" r:id="rId109"/>
    <p:sldId id="364" r:id="rId110"/>
    <p:sldId id="365" r:id="rId111"/>
    <p:sldId id="366" r:id="rId112"/>
    <p:sldId id="347" r:id="rId113"/>
    <p:sldId id="367" r:id="rId114"/>
    <p:sldId id="368" r:id="rId115"/>
    <p:sldId id="348" r:id="rId116"/>
    <p:sldId id="349" r:id="rId117"/>
    <p:sldId id="350" r:id="rId118"/>
    <p:sldId id="369" r:id="rId119"/>
    <p:sldId id="351" r:id="rId120"/>
    <p:sldId id="352" r:id="rId121"/>
    <p:sldId id="386" r:id="rId122"/>
    <p:sldId id="353" r:id="rId123"/>
    <p:sldId id="401" r:id="rId124"/>
    <p:sldId id="354" r:id="rId125"/>
    <p:sldId id="355" r:id="rId126"/>
    <p:sldId id="356" r:id="rId127"/>
    <p:sldId id="357" r:id="rId128"/>
    <p:sldId id="358" r:id="rId129"/>
    <p:sldId id="387" r:id="rId130"/>
    <p:sldId id="359" r:id="rId131"/>
    <p:sldId id="361" r:id="rId132"/>
    <p:sldId id="362" r:id="rId133"/>
    <p:sldId id="363" r:id="rId134"/>
    <p:sldId id="370" r:id="rId135"/>
    <p:sldId id="371" r:id="rId136"/>
    <p:sldId id="372" r:id="rId137"/>
    <p:sldId id="373"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23" autoAdjust="0"/>
  </p:normalViewPr>
  <p:slideViewPr>
    <p:cSldViewPr>
      <p:cViewPr varScale="1">
        <p:scale>
          <a:sx n="140" d="100"/>
          <a:sy n="140" d="100"/>
        </p:scale>
        <p:origin x="-270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754981-1AFE-449B-9FF9-7140994771A5}" type="datetimeFigureOut">
              <a:rPr lang="en-US" smtClean="0"/>
              <a:t>1/31/2016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A6DB7F-0767-4C6B-8FF9-348E71BE991E}" type="slidenum">
              <a:rPr lang="en-US" smtClean="0"/>
              <a:t>‹#›</a:t>
            </a:fld>
            <a:endParaRPr lang="en-US"/>
          </a:p>
        </p:txBody>
      </p:sp>
    </p:spTree>
    <p:extLst>
      <p:ext uri="{BB962C8B-B14F-4D97-AF65-F5344CB8AC3E}">
        <p14:creationId xmlns:p14="http://schemas.microsoft.com/office/powerpoint/2010/main" val="3517573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007F8C5-36B0-4A57-9F9D-367C6F2C25D0}" type="slidenum">
              <a:rPr lang="en-AU" smtClean="0"/>
              <a:t>5</a:t>
            </a:fld>
            <a:endParaRPr lang="en-AU"/>
          </a:p>
        </p:txBody>
      </p:sp>
    </p:spTree>
    <p:extLst>
      <p:ext uri="{BB962C8B-B14F-4D97-AF65-F5344CB8AC3E}">
        <p14:creationId xmlns:p14="http://schemas.microsoft.com/office/powerpoint/2010/main" val="804306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A6DB7F-0767-4C6B-8FF9-348E71BE991E}" type="slidenum">
              <a:rPr lang="en-US" smtClean="0"/>
              <a:t>33</a:t>
            </a:fld>
            <a:endParaRPr lang="en-US"/>
          </a:p>
        </p:txBody>
      </p:sp>
    </p:spTree>
    <p:extLst>
      <p:ext uri="{BB962C8B-B14F-4D97-AF65-F5344CB8AC3E}">
        <p14:creationId xmlns:p14="http://schemas.microsoft.com/office/powerpoint/2010/main" val="139248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88914D-3A5C-4BE9-B419-47A7D602992F}" type="datetimeFigureOut">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2796094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88914D-3A5C-4BE9-B419-47A7D602992F}" type="datetimeFigureOut">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3777874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88914D-3A5C-4BE9-B419-47A7D602992F}" type="datetimeFigureOut">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218232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88914D-3A5C-4BE9-B419-47A7D602992F}" type="datetimeFigureOut">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14139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88914D-3A5C-4BE9-B419-47A7D602992F}" type="datetimeFigureOut">
              <a:rPr lang="en-US" smtClean="0"/>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338225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88914D-3A5C-4BE9-B419-47A7D602992F}" type="datetimeFigureOut">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3131139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88914D-3A5C-4BE9-B419-47A7D602992F}" type="datetimeFigureOut">
              <a:rPr lang="en-US" smtClean="0"/>
              <a:t>1/31/2016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3823888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88914D-3A5C-4BE9-B419-47A7D602992F}" type="datetimeFigureOut">
              <a:rPr lang="en-US" smtClean="0"/>
              <a:t>1/31/2016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60915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88914D-3A5C-4BE9-B419-47A7D602992F}" type="datetimeFigureOut">
              <a:rPr lang="en-US" smtClean="0"/>
              <a:t>1/31/2016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1500669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8914D-3A5C-4BE9-B419-47A7D602992F}" type="datetimeFigureOut">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4273877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8914D-3A5C-4BE9-B419-47A7D602992F}" type="datetimeFigureOut">
              <a:rPr lang="en-US" smtClean="0"/>
              <a:t>1/31/2016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8FCBE3-934E-4F11-86A8-419FADD415A7}" type="slidenum">
              <a:rPr lang="en-US" smtClean="0"/>
              <a:t>‹#›</a:t>
            </a:fld>
            <a:endParaRPr lang="en-US"/>
          </a:p>
        </p:txBody>
      </p:sp>
    </p:spTree>
    <p:extLst>
      <p:ext uri="{BB962C8B-B14F-4D97-AF65-F5344CB8AC3E}">
        <p14:creationId xmlns:p14="http://schemas.microsoft.com/office/powerpoint/2010/main" val="2917419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8914D-3A5C-4BE9-B419-47A7D602992F}" type="datetimeFigureOut">
              <a:rPr lang="en-US" smtClean="0"/>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8FCBE3-934E-4F11-86A8-419FADD415A7}" type="slidenum">
              <a:rPr lang="en-US" smtClean="0"/>
              <a:t>‹#›</a:t>
            </a:fld>
            <a:endParaRPr lang="en-US"/>
          </a:p>
        </p:txBody>
      </p:sp>
    </p:spTree>
    <p:extLst>
      <p:ext uri="{BB962C8B-B14F-4D97-AF65-F5344CB8AC3E}">
        <p14:creationId xmlns:p14="http://schemas.microsoft.com/office/powerpoint/2010/main" val="21293780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image" Target="../media/image149.png"/><Relationship Id="rId1" Type="http://schemas.openxmlformats.org/officeDocument/2006/relationships/slideLayout" Target="../slideLayouts/slideLayout2.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10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2.xml"/><Relationship Id="rId4" Type="http://schemas.openxmlformats.org/officeDocument/2006/relationships/image" Target="../media/image169.png"/></Relationships>
</file>

<file path=ppt/slides/_rels/slide116.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52.png"/><Relationship Id="rId1" Type="http://schemas.openxmlformats.org/officeDocument/2006/relationships/slideLayout" Target="../slideLayouts/slideLayout2.xml"/><Relationship Id="rId4" Type="http://schemas.openxmlformats.org/officeDocument/2006/relationships/image" Target="../media/image177.png"/></Relationships>
</file>

<file path=ppt/slides/_rels/slide123.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5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340768"/>
            <a:ext cx="7772400" cy="1470025"/>
          </a:xfrm>
        </p:spPr>
        <p:txBody>
          <a:bodyPr>
            <a:noAutofit/>
          </a:bodyPr>
          <a:lstStyle/>
          <a:p>
            <a:r>
              <a:rPr lang="en-US" sz="4000" dirty="0" smtClean="0">
                <a:latin typeface="Times New Roman" panose="02020603050405020304" pitchFamily="18" charset="0"/>
                <a:ea typeface="Tahoma" panose="020B0604030504040204" pitchFamily="34" charset="0"/>
                <a:cs typeface="Times New Roman" panose="02020603050405020304" pitchFamily="18" charset="0"/>
              </a:rPr>
              <a:t>A gentle introduction to R</a:t>
            </a:r>
            <a:br>
              <a:rPr lang="en-US" sz="4000" dirty="0" smtClean="0">
                <a:latin typeface="Times New Roman" panose="02020603050405020304" pitchFamily="18" charset="0"/>
                <a:ea typeface="Tahoma" panose="020B0604030504040204" pitchFamily="34" charset="0"/>
                <a:cs typeface="Times New Roman" panose="02020603050405020304" pitchFamily="18" charset="0"/>
              </a:rPr>
            </a:br>
            <a:r>
              <a:rPr lang="en-US" sz="1600" dirty="0" smtClean="0">
                <a:latin typeface="Times New Roman" panose="02020603050405020304" pitchFamily="18" charset="0"/>
                <a:ea typeface="Tahoma" panose="020B0604030504040204" pitchFamily="34" charset="0"/>
                <a:cs typeface="Times New Roman" panose="02020603050405020304" pitchFamily="18" charset="0"/>
              </a:rPr>
              <a:t>School of Psychology, UQ</a:t>
            </a:r>
            <a:br>
              <a:rPr lang="en-US" sz="1600" dirty="0" smtClean="0">
                <a:latin typeface="Times New Roman" panose="02020603050405020304" pitchFamily="18" charset="0"/>
                <a:ea typeface="Tahoma" panose="020B0604030504040204" pitchFamily="34" charset="0"/>
                <a:cs typeface="Times New Roman" panose="02020603050405020304" pitchFamily="18" charset="0"/>
              </a:rPr>
            </a:br>
            <a:r>
              <a:rPr lang="en-US" sz="1600" dirty="0" smtClean="0">
                <a:latin typeface="Times New Roman" panose="02020603050405020304" pitchFamily="18" charset="0"/>
                <a:ea typeface="Tahoma" panose="020B0604030504040204" pitchFamily="34" charset="0"/>
                <a:cs typeface="Times New Roman" panose="02020603050405020304" pitchFamily="18" charset="0"/>
              </a:rPr>
              <a:t>2-3 </a:t>
            </a:r>
            <a:r>
              <a:rPr lang="en-US" sz="1600" smtClean="0">
                <a:latin typeface="Times New Roman" panose="02020603050405020304" pitchFamily="18" charset="0"/>
                <a:ea typeface="Tahoma" panose="020B0604030504040204" pitchFamily="34" charset="0"/>
                <a:cs typeface="Times New Roman" panose="02020603050405020304" pitchFamily="18" charset="0"/>
              </a:rPr>
              <a:t>February </a:t>
            </a:r>
            <a:r>
              <a:rPr lang="en-US" sz="1600" smtClean="0">
                <a:latin typeface="Times New Roman" panose="02020603050405020304" pitchFamily="18" charset="0"/>
                <a:ea typeface="Tahoma" panose="020B0604030504040204" pitchFamily="34" charset="0"/>
                <a:cs typeface="Times New Roman" panose="02020603050405020304" pitchFamily="18" charset="0"/>
              </a:rPr>
              <a:t>2016</a:t>
            </a:r>
            <a:endParaRPr lang="en-US" sz="1600" dirty="0"/>
          </a:p>
        </p:txBody>
      </p:sp>
      <p:sp>
        <p:nvSpPr>
          <p:cNvPr id="3" name="Subtitle 2"/>
          <p:cNvSpPr>
            <a:spLocks noGrp="1"/>
          </p:cNvSpPr>
          <p:nvPr>
            <p:ph type="subTitle" idx="1"/>
          </p:nvPr>
        </p:nvSpPr>
        <p:spPr>
          <a:xfrm>
            <a:off x="1403648" y="3284984"/>
            <a:ext cx="6400800" cy="1752600"/>
          </a:xfrm>
        </p:spPr>
        <p:txBody>
          <a:bodyPr>
            <a:normAutofit/>
          </a:bodyPr>
          <a:lstStyle/>
          <a:p>
            <a:r>
              <a:rPr lang="en-US" sz="2000" dirty="0" smtClean="0">
                <a:latin typeface="Times New Roman" panose="02020603050405020304" pitchFamily="18" charset="0"/>
                <a:cs typeface="Times New Roman" panose="02020603050405020304" pitchFamily="18" charset="0"/>
              </a:rPr>
              <a:t>Gary C. K. Chan</a:t>
            </a:r>
          </a:p>
          <a:p>
            <a:r>
              <a:rPr lang="en-US" sz="2000" dirty="0" smtClean="0">
                <a:latin typeface="Times New Roman" panose="02020603050405020304" pitchFamily="18" charset="0"/>
                <a:cs typeface="Times New Roman" panose="02020603050405020304" pitchFamily="18" charset="0"/>
              </a:rPr>
              <a:t>Centre for Youth Substance Abuse Research,</a:t>
            </a:r>
          </a:p>
          <a:p>
            <a:r>
              <a:rPr lang="en-US" sz="2000" dirty="0" smtClean="0">
                <a:latin typeface="Times New Roman" panose="02020603050405020304" pitchFamily="18" charset="0"/>
                <a:cs typeface="Times New Roman" panose="02020603050405020304" pitchFamily="18" charset="0"/>
              </a:rPr>
              <a:t>The University of Queensland</a:t>
            </a:r>
            <a:endParaRPr lang="en-AU" sz="2000" dirty="0" smtClean="0">
              <a:latin typeface="Times New Roman" panose="02020603050405020304" pitchFamily="18" charset="0"/>
              <a:cs typeface="Times New Roman" panose="02020603050405020304" pitchFamily="18" charset="0"/>
            </a:endParaRPr>
          </a:p>
          <a:p>
            <a:endParaRPr lang="en-US" sz="2000" dirty="0"/>
          </a:p>
        </p:txBody>
      </p:sp>
    </p:spTree>
    <p:extLst>
      <p:ext uri="{BB962C8B-B14F-4D97-AF65-F5344CB8AC3E}">
        <p14:creationId xmlns:p14="http://schemas.microsoft.com/office/powerpoint/2010/main" val="17004266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started with </a:t>
            </a:r>
            <a:r>
              <a:rPr lang="en-US" dirty="0" err="1" smtClean="0"/>
              <a:t>RStudio</a:t>
            </a:r>
            <a:r>
              <a:rPr lang="en-US" dirty="0" smtClean="0"/>
              <a:t> - console</a:t>
            </a:r>
            <a:endParaRPr lang="en-US" dirty="0"/>
          </a:p>
        </p:txBody>
      </p:sp>
      <p:sp>
        <p:nvSpPr>
          <p:cNvPr id="3" name="Content Placeholder 2"/>
          <p:cNvSpPr>
            <a:spLocks noGrp="1"/>
          </p:cNvSpPr>
          <p:nvPr>
            <p:ph idx="1"/>
          </p:nvPr>
        </p:nvSpPr>
        <p:spPr/>
        <p:txBody>
          <a:bodyPr/>
          <a:lstStyle/>
          <a:p>
            <a:r>
              <a:rPr lang="en-US" sz="2000" dirty="0" smtClean="0"/>
              <a:t>Bottom left panel is the actual R console.</a:t>
            </a:r>
          </a:p>
          <a:p>
            <a:pPr lvl="1"/>
            <a:r>
              <a:rPr lang="en-US" sz="2000" dirty="0" smtClean="0"/>
              <a:t>Commands can be type after the “&gt;” symbols.</a:t>
            </a:r>
          </a:p>
          <a:p>
            <a:pPr lvl="1"/>
            <a:r>
              <a:rPr lang="en-US" sz="2000" dirty="0" smtClean="0"/>
              <a:t>This can be used as a calculator.</a:t>
            </a:r>
          </a:p>
          <a:p>
            <a:pPr lvl="2"/>
            <a:r>
              <a:rPr lang="en-US" sz="2000" dirty="0" smtClean="0"/>
              <a:t>Type 1+2+3 and press Enter. </a:t>
            </a:r>
          </a:p>
          <a:p>
            <a:pPr lvl="2"/>
            <a:r>
              <a:rPr lang="en-US" sz="2000" dirty="0" smtClean="0"/>
              <a:t>Try</a:t>
            </a:r>
          </a:p>
          <a:p>
            <a:pPr lvl="3"/>
            <a:r>
              <a:rPr lang="en-US" dirty="0" smtClean="0"/>
              <a:t>2^5</a:t>
            </a:r>
          </a:p>
          <a:p>
            <a:pPr lvl="3"/>
            <a:r>
              <a:rPr lang="en-US" dirty="0" err="1" smtClean="0"/>
              <a:t>sqrt</a:t>
            </a:r>
            <a:r>
              <a:rPr lang="en-US" dirty="0" smtClean="0"/>
              <a:t>(100)</a:t>
            </a:r>
          </a:p>
          <a:p>
            <a:pPr lvl="3"/>
            <a:r>
              <a:rPr lang="en-US" dirty="0" smtClean="0"/>
              <a:t>(1+2+3)^2+10</a:t>
            </a:r>
          </a:p>
          <a:p>
            <a:pPr marL="457200" lvl="1" indent="0">
              <a:buNone/>
            </a:pPr>
            <a:endParaRPr lang="en-AU" dirty="0"/>
          </a:p>
        </p:txBody>
      </p:sp>
      <p:pic>
        <p:nvPicPr>
          <p:cNvPr id="5" name="Picture 2" descr="C:\Users\t8s\Documents\Dropbox\Post doc\R workshop\Workshop 1\figur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140968"/>
            <a:ext cx="4429372" cy="2632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19118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ANOVA – </a:t>
            </a:r>
            <a:r>
              <a:rPr lang="en-US" dirty="0" err="1" smtClean="0"/>
              <a:t>Posthoc</a:t>
            </a:r>
            <a:r>
              <a:rPr lang="en-US" dirty="0" smtClean="0"/>
              <a:t> analysis</a:t>
            </a:r>
            <a:endParaRPr lang="en-US" dirty="0"/>
          </a:p>
        </p:txBody>
      </p:sp>
      <p:sp>
        <p:nvSpPr>
          <p:cNvPr id="3" name="Content Placeholder 2"/>
          <p:cNvSpPr>
            <a:spLocks noGrp="1"/>
          </p:cNvSpPr>
          <p:nvPr>
            <p:ph idx="1"/>
          </p:nvPr>
        </p:nvSpPr>
        <p:spPr>
          <a:xfrm>
            <a:off x="457200" y="1196752"/>
            <a:ext cx="8229600" cy="4929411"/>
          </a:xfrm>
        </p:spPr>
        <p:txBody>
          <a:bodyPr/>
          <a:lstStyle/>
          <a:p>
            <a:r>
              <a:rPr lang="en-US" dirty="0" smtClean="0"/>
              <a:t>Using the </a:t>
            </a:r>
            <a:r>
              <a:rPr lang="en-US" dirty="0" err="1" smtClean="0"/>
              <a:t>multcomp</a:t>
            </a:r>
            <a:r>
              <a:rPr lang="en-US" dirty="0" smtClean="0"/>
              <a:t> library</a:t>
            </a:r>
          </a:p>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4824"/>
            <a:ext cx="8763563"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347639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ANOVA – </a:t>
            </a:r>
            <a:r>
              <a:rPr lang="en-US" dirty="0" err="1" smtClean="0"/>
              <a:t>Posthoc</a:t>
            </a:r>
            <a:r>
              <a:rPr lang="en-US" dirty="0" smtClean="0"/>
              <a:t> analysis</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412776"/>
            <a:ext cx="7899305"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815104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ANOVA – </a:t>
            </a:r>
            <a:r>
              <a:rPr lang="en-US" dirty="0" err="1" smtClean="0"/>
              <a:t>Posthoc</a:t>
            </a:r>
            <a:r>
              <a:rPr lang="en-US" dirty="0" smtClean="0"/>
              <a:t> analysis</a:t>
            </a:r>
            <a:endParaRPr lang="en-US"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340768"/>
            <a:ext cx="4104456" cy="749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060848"/>
            <a:ext cx="528368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877149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pPr marL="228600" indent="-228600">
              <a:buFont typeface="+mj-lt"/>
              <a:buAutoNum type="arabicPeriod"/>
            </a:pPr>
            <a:r>
              <a:rPr lang="en-US" sz="1200" dirty="0" smtClean="0"/>
              <a:t>Use the </a:t>
            </a:r>
            <a:r>
              <a:rPr lang="en-US" sz="1200" dirty="0" err="1" smtClean="0"/>
              <a:t>mtcars</a:t>
            </a:r>
            <a:r>
              <a:rPr lang="en-US" sz="1200" dirty="0" smtClean="0"/>
              <a:t> data from the previous exercise, generate the descriptive statistics of miles/gallon, gross horsepower, weight and ¼ mile time by number of cylinders and type of transmission.</a:t>
            </a:r>
          </a:p>
          <a:p>
            <a:pPr marL="228600" indent="-228600">
              <a:buFont typeface="+mj-lt"/>
              <a:buAutoNum type="arabicPeriod"/>
            </a:pPr>
            <a:r>
              <a:rPr lang="en-US" sz="1200" dirty="0" smtClean="0"/>
              <a:t>Examine the relationship between number of cylinders, type of transmission and number of forward gear using two-way and three-way tables.</a:t>
            </a:r>
          </a:p>
          <a:p>
            <a:pPr marL="628650" lvl="1" indent="-228600">
              <a:buFont typeface="+mj-lt"/>
              <a:buAutoNum type="arabicPeriod"/>
            </a:pPr>
            <a:r>
              <a:rPr lang="en-US" sz="1200" dirty="0" smtClean="0"/>
              <a:t>Is number of cylinders associated with type of transmission?</a:t>
            </a:r>
          </a:p>
          <a:p>
            <a:pPr marL="628650" lvl="1" indent="-228600">
              <a:buFont typeface="+mj-lt"/>
              <a:buAutoNum type="arabicPeriod"/>
            </a:pPr>
            <a:r>
              <a:rPr lang="en-US" sz="1200" dirty="0" smtClean="0"/>
              <a:t>Is number of forward gear associated with type of transmission?</a:t>
            </a:r>
          </a:p>
          <a:p>
            <a:pPr marL="228600" indent="-228600">
              <a:buFont typeface="+mj-lt"/>
              <a:buAutoNum type="arabicPeriod"/>
            </a:pPr>
            <a:r>
              <a:rPr lang="en-US" sz="1200" dirty="0" smtClean="0"/>
              <a:t>Examine the relationship between miles/gallon, gross horsepower, weight and ¼ mile time using correlation matrix.</a:t>
            </a:r>
          </a:p>
          <a:p>
            <a:pPr marL="228600" indent="-228600">
              <a:buFont typeface="+mj-lt"/>
              <a:buAutoNum type="arabicPeriod"/>
            </a:pPr>
            <a:r>
              <a:rPr lang="en-US" sz="1200" dirty="0" smtClean="0"/>
              <a:t>Is mile/gallon different between cars with different type of transmission?</a:t>
            </a:r>
          </a:p>
          <a:p>
            <a:pPr marL="228600" indent="-228600">
              <a:buFont typeface="+mj-lt"/>
              <a:buAutoNum type="arabicPeriod"/>
            </a:pPr>
            <a:r>
              <a:rPr lang="en-US" sz="1200" dirty="0" smtClean="0"/>
              <a:t>Is mile/gallon different between cars with different number of cylinders? Perform a </a:t>
            </a:r>
            <a:r>
              <a:rPr lang="en-US" sz="1200" dirty="0" err="1" smtClean="0"/>
              <a:t>posthoc</a:t>
            </a:r>
            <a:r>
              <a:rPr lang="en-US" sz="1200" dirty="0" smtClean="0"/>
              <a:t> analysis and produce an appropriate plot.</a:t>
            </a:r>
          </a:p>
          <a:p>
            <a:pPr marL="228600" indent="-228600">
              <a:buFont typeface="+mj-lt"/>
              <a:buAutoNum type="arabicPeriod"/>
            </a:pPr>
            <a:endParaRPr lang="en-US" sz="1200" dirty="0" smtClean="0"/>
          </a:p>
          <a:p>
            <a:pPr marL="228600" indent="-228600">
              <a:buFont typeface="+mj-lt"/>
              <a:buAutoNum type="arabicPeriod"/>
            </a:pPr>
            <a:endParaRPr lang="en-US" sz="1200" dirty="0" smtClean="0"/>
          </a:p>
          <a:p>
            <a:pPr marL="228600" indent="-228600">
              <a:buFont typeface="+mj-lt"/>
              <a:buAutoNum type="arabicPeriod"/>
            </a:pPr>
            <a:endParaRPr lang="en-US" sz="1200" dirty="0" smtClean="0"/>
          </a:p>
          <a:p>
            <a:pPr marL="228600" indent="-228600">
              <a:buFont typeface="+mj-lt"/>
              <a:buAutoNum type="arabicPeriod"/>
            </a:pPr>
            <a:endParaRPr lang="en-US" sz="1200" dirty="0"/>
          </a:p>
        </p:txBody>
      </p:sp>
    </p:spTree>
    <p:extLst>
      <p:ext uri="{BB962C8B-B14F-4D97-AF65-F5344CB8AC3E}">
        <p14:creationId xmlns:p14="http://schemas.microsoft.com/office/powerpoint/2010/main" val="312414559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sz="1800" dirty="0" smtClean="0"/>
              <a:t>Linear models are of the form</a:t>
            </a:r>
          </a:p>
          <a:p>
            <a:pPr marL="0" indent="0">
              <a:buNone/>
            </a:pPr>
            <a:endParaRPr lang="en-US" sz="1800" dirty="0"/>
          </a:p>
          <a:p>
            <a:pPr marL="0" indent="0">
              <a:buNone/>
            </a:pPr>
            <a:endParaRPr lang="en-US" sz="1800" dirty="0" smtClean="0"/>
          </a:p>
          <a:p>
            <a:pPr marL="0" indent="0">
              <a:buNone/>
            </a:pPr>
            <a:endParaRPr lang="en-US" sz="1800" dirty="0"/>
          </a:p>
          <a:p>
            <a:pPr marL="0" indent="0">
              <a:buNone/>
            </a:pPr>
            <a:r>
              <a:rPr lang="en-US" sz="1800" dirty="0" smtClean="0"/>
              <a:t>	is the dependent variable.</a:t>
            </a:r>
          </a:p>
          <a:p>
            <a:pPr marL="0" indent="0">
              <a:buNone/>
            </a:pPr>
            <a:endParaRPr lang="en-US" sz="1800" dirty="0"/>
          </a:p>
          <a:p>
            <a:pPr marL="0" indent="0">
              <a:buNone/>
            </a:pPr>
            <a:r>
              <a:rPr lang="en-US" sz="1800" dirty="0" smtClean="0"/>
              <a:t>	is the j-</a:t>
            </a:r>
            <a:r>
              <a:rPr lang="en-US" sz="1800" dirty="0" err="1" smtClean="0"/>
              <a:t>th</a:t>
            </a:r>
            <a:r>
              <a:rPr lang="en-US" sz="1800" dirty="0" smtClean="0"/>
              <a:t> independent variable for individual </a:t>
            </a:r>
            <a:r>
              <a:rPr lang="en-US" sz="1800" dirty="0" err="1" smtClean="0"/>
              <a:t>i</a:t>
            </a:r>
            <a:r>
              <a:rPr lang="en-US" sz="1800" dirty="0" smtClean="0"/>
              <a:t>.</a:t>
            </a:r>
          </a:p>
          <a:p>
            <a:pPr marL="0" indent="0">
              <a:buNone/>
            </a:pPr>
            <a:endParaRPr lang="en-US" sz="1800" dirty="0"/>
          </a:p>
          <a:p>
            <a:pPr marL="0" indent="0">
              <a:buNone/>
            </a:pPr>
            <a:r>
              <a:rPr lang="en-US" sz="1800" dirty="0" smtClean="0"/>
              <a:t>	is the error term for individual </a:t>
            </a:r>
            <a:r>
              <a:rPr lang="en-US" sz="1800" dirty="0" err="1" smtClean="0"/>
              <a:t>i</a:t>
            </a:r>
            <a:r>
              <a:rPr lang="en-US" sz="1800" dirty="0" smtClean="0"/>
              <a:t>.</a:t>
            </a:r>
          </a:p>
          <a:p>
            <a:pPr marL="0" indent="0">
              <a:buNone/>
            </a:pPr>
            <a:endParaRPr lang="en-US" sz="1800" dirty="0"/>
          </a:p>
          <a:p>
            <a:pPr marL="0" indent="0">
              <a:buNone/>
            </a:pPr>
            <a:r>
              <a:rPr lang="en-US" sz="1800" dirty="0" smtClean="0"/>
              <a:t>		are the coefficients for			A general linear</a:t>
            </a:r>
          </a:p>
          <a:p>
            <a:pPr marL="0" indent="0">
              <a:buNone/>
            </a:pPr>
            <a:endParaRPr lang="en-US" sz="1800" dirty="0"/>
          </a:p>
          <a:p>
            <a:pPr marL="0" indent="0">
              <a:buNone/>
            </a:pPr>
            <a:r>
              <a:rPr lang="en-US" sz="1800" dirty="0" smtClean="0"/>
              <a:t> model can be fitted to test if the b’s are different from 0. </a:t>
            </a:r>
          </a:p>
          <a:p>
            <a:pPr marL="0" indent="0">
              <a:buNone/>
            </a:pPr>
            <a:endParaRPr lang="en-US" sz="1800" dirty="0"/>
          </a:p>
          <a:p>
            <a:pPr marL="0" indent="0">
              <a:buNone/>
            </a:pPr>
            <a:endParaRPr lang="en-US" sz="1800"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61" y="2350520"/>
            <a:ext cx="476250"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181" y="3140968"/>
            <a:ext cx="561975" cy="56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723" y="3834927"/>
            <a:ext cx="323850"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316" y="1484784"/>
            <a:ext cx="8154987"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723" y="4509120"/>
            <a:ext cx="1704975" cy="60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2809" y="4492393"/>
            <a:ext cx="2085975"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sz="1800" dirty="0" smtClean="0"/>
              <a:t>T-test and ANOVA are special cases of GLM.</a:t>
            </a:r>
          </a:p>
          <a:p>
            <a:pPr marL="0" indent="0">
              <a:buNone/>
            </a:pPr>
            <a:r>
              <a:rPr lang="en-US" sz="1800" dirty="0" smtClean="0"/>
              <a:t>For example</a:t>
            </a:r>
          </a:p>
          <a:p>
            <a:pPr marL="0" indent="0">
              <a:buNone/>
            </a:pPr>
            <a:endParaRPr lang="en-US" sz="1800" dirty="0"/>
          </a:p>
          <a:p>
            <a:pPr marL="0" indent="0">
              <a:buNone/>
            </a:pPr>
            <a:endParaRPr lang="en-US" sz="1800" dirty="0" smtClean="0"/>
          </a:p>
          <a:p>
            <a:pPr marL="0" indent="0">
              <a:buNone/>
            </a:pPr>
            <a:r>
              <a:rPr lang="en-US" sz="1800" dirty="0" smtClean="0"/>
              <a:t>This is equivalent to a t-test. Compare the following GLM to the previous t-test – The p-value is the same. The function </a:t>
            </a:r>
            <a:r>
              <a:rPr lang="en-US" sz="1800" i="1" dirty="0" smtClean="0"/>
              <a:t>lm</a:t>
            </a:r>
            <a:r>
              <a:rPr lang="en-US" sz="1800" dirty="0" smtClean="0"/>
              <a:t> is used to fit a GLM.</a:t>
            </a:r>
          </a:p>
          <a:p>
            <a:pPr marL="0" indent="0">
              <a:buNone/>
            </a:pPr>
            <a:endParaRPr lang="en-US" sz="1800" dirty="0" smtClean="0"/>
          </a:p>
          <a:p>
            <a:pPr marL="0" indent="0">
              <a:buNone/>
            </a:pPr>
            <a:endParaRPr lang="en-US" dirty="0"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88840"/>
            <a:ext cx="4667250" cy="56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212976"/>
            <a:ext cx="5976664" cy="3555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ANOVA as GLM</a:t>
            </a:r>
          </a:p>
          <a:p>
            <a:endParaRPr lang="en-US" sz="1800" dirty="0"/>
          </a:p>
          <a:p>
            <a:endParaRPr lang="en-US" sz="1800" dirty="0" smtClean="0"/>
          </a:p>
          <a:p>
            <a:r>
              <a:rPr lang="en-US" sz="1800" dirty="0" smtClean="0"/>
              <a:t>This is equivalent to an ANOVA (the reference group is </a:t>
            </a:r>
            <a:r>
              <a:rPr lang="en-US" sz="1800" i="1" dirty="0" smtClean="0"/>
              <a:t>young</a:t>
            </a:r>
            <a:r>
              <a:rPr lang="en-US" sz="1800" dirty="0" smtClean="0"/>
              <a:t>).</a:t>
            </a:r>
          </a:p>
          <a:p>
            <a:endParaRPr lang="en-US" sz="1800" dirty="0" smtClean="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38" y="1628800"/>
            <a:ext cx="8821737"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636912"/>
            <a:ext cx="5832648" cy="3853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Predicting Total length from skull width, tail length, age group (young, middle and old), and sex</a:t>
            </a:r>
          </a:p>
          <a:p>
            <a:endParaRPr lang="en-US" sz="1800" dirty="0"/>
          </a:p>
          <a:p>
            <a:r>
              <a:rPr lang="en-US" sz="1800" b="1" dirty="0" smtClean="0">
                <a:solidFill>
                  <a:srgbClr val="FF0000"/>
                </a:solidFill>
              </a:rPr>
              <a:t>lm(DV ~ IV</a:t>
            </a:r>
            <a:r>
              <a:rPr lang="en-US" sz="1800" b="1" baseline="-25000" dirty="0" smtClean="0">
                <a:solidFill>
                  <a:srgbClr val="FF0000"/>
                </a:solidFill>
              </a:rPr>
              <a:t>1</a:t>
            </a:r>
            <a:r>
              <a:rPr lang="en-US" sz="1800" b="1" dirty="0" smtClean="0">
                <a:solidFill>
                  <a:srgbClr val="FF0000"/>
                </a:solidFill>
              </a:rPr>
              <a:t> + IV</a:t>
            </a:r>
            <a:r>
              <a:rPr lang="en-US" sz="1800" b="1" baseline="-25000" dirty="0" smtClean="0">
                <a:solidFill>
                  <a:srgbClr val="FF0000"/>
                </a:solidFill>
              </a:rPr>
              <a:t>2</a:t>
            </a:r>
            <a:r>
              <a:rPr lang="en-US" sz="1800" b="1" dirty="0" smtClean="0">
                <a:solidFill>
                  <a:srgbClr val="FF0000"/>
                </a:solidFill>
              </a:rPr>
              <a:t> + IV</a:t>
            </a:r>
            <a:r>
              <a:rPr lang="en-US" sz="1800" b="1" baseline="-25000" dirty="0" smtClean="0">
                <a:solidFill>
                  <a:srgbClr val="FF0000"/>
                </a:solidFill>
              </a:rPr>
              <a:t>3</a:t>
            </a:r>
            <a:r>
              <a:rPr lang="en-US" sz="1800" b="1" dirty="0" smtClean="0">
                <a:solidFill>
                  <a:srgbClr val="FF0000"/>
                </a:solidFill>
              </a:rPr>
              <a:t> + … + </a:t>
            </a:r>
            <a:r>
              <a:rPr lang="en-US" sz="1800" b="1" dirty="0" err="1" smtClean="0">
                <a:solidFill>
                  <a:srgbClr val="FF0000"/>
                </a:solidFill>
              </a:rPr>
              <a:t>IV</a:t>
            </a:r>
            <a:r>
              <a:rPr lang="en-US" sz="1800" b="1" baseline="-25000" dirty="0" err="1" smtClean="0">
                <a:solidFill>
                  <a:srgbClr val="FF0000"/>
                </a:solidFill>
              </a:rPr>
              <a:t>n</a:t>
            </a:r>
            <a:r>
              <a:rPr lang="en-US" sz="1800" b="1" baseline="-25000" dirty="0" smtClean="0">
                <a:solidFill>
                  <a:srgbClr val="FF0000"/>
                </a:solidFill>
              </a:rPr>
              <a:t>,  </a:t>
            </a:r>
            <a:r>
              <a:rPr lang="en-US" sz="1800" b="1" dirty="0" smtClean="0">
                <a:solidFill>
                  <a:srgbClr val="FF0000"/>
                </a:solidFill>
              </a:rPr>
              <a:t>data = </a:t>
            </a:r>
            <a:r>
              <a:rPr lang="en-US" sz="1800" b="1" dirty="0" err="1" smtClean="0">
                <a:solidFill>
                  <a:srgbClr val="FF0000"/>
                </a:solidFill>
              </a:rPr>
              <a:t>data_frame</a:t>
            </a:r>
            <a:r>
              <a:rPr lang="en-US" sz="1800" b="1" dirty="0" smtClean="0">
                <a:solidFill>
                  <a:srgbClr val="FF0000"/>
                </a:solidFill>
              </a:rPr>
              <a:t>)</a:t>
            </a:r>
          </a:p>
          <a:p>
            <a:endParaRPr lang="en-US" sz="1800" dirty="0"/>
          </a:p>
          <a:p>
            <a:endParaRPr lang="en-US" sz="1800" dirty="0" smtClean="0"/>
          </a:p>
          <a:p>
            <a:pPr marL="0" indent="0">
              <a:buNone/>
            </a:pPr>
            <a:endParaRPr lang="en-US" sz="1800" dirty="0"/>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55502"/>
            <a:ext cx="8713218" cy="276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708920"/>
            <a:ext cx="8064896"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68760"/>
            <a:ext cx="724950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pic>
        <p:nvPicPr>
          <p:cNvPr id="327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1" y="1412776"/>
            <a:ext cx="6129241"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5364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t>Getting started with </a:t>
            </a:r>
            <a:r>
              <a:rPr lang="en-AU" sz="3600" dirty="0" err="1" smtClean="0"/>
              <a:t>RStudio</a:t>
            </a:r>
            <a:r>
              <a:rPr lang="en-AU" sz="3600" dirty="0" smtClean="0"/>
              <a:t> – Script editor</a:t>
            </a:r>
            <a:endParaRPr lang="en-US" sz="3600" dirty="0"/>
          </a:p>
        </p:txBody>
      </p:sp>
      <p:sp>
        <p:nvSpPr>
          <p:cNvPr id="3" name="Content Placeholder 2"/>
          <p:cNvSpPr>
            <a:spLocks noGrp="1"/>
          </p:cNvSpPr>
          <p:nvPr>
            <p:ph idx="1"/>
          </p:nvPr>
        </p:nvSpPr>
        <p:spPr/>
        <p:txBody>
          <a:bodyPr>
            <a:normAutofit/>
          </a:bodyPr>
          <a:lstStyle/>
          <a:p>
            <a:r>
              <a:rPr lang="en-AU" sz="2000" dirty="0" smtClean="0"/>
              <a:t>The top left panel is script editor</a:t>
            </a:r>
          </a:p>
          <a:p>
            <a:pPr lvl="1"/>
            <a:r>
              <a:rPr lang="en-AU" sz="2000" dirty="0" smtClean="0"/>
              <a:t>You can type several or even thousand of commands in the script editor</a:t>
            </a:r>
          </a:p>
          <a:p>
            <a:pPr lvl="1"/>
            <a:r>
              <a:rPr lang="en-AU" sz="2000" dirty="0" smtClean="0"/>
              <a:t>R script is similar to “syntax” in SPSS.</a:t>
            </a:r>
          </a:p>
          <a:p>
            <a:pPr lvl="1"/>
            <a:r>
              <a:rPr lang="en-AU" sz="2000" dirty="0" smtClean="0"/>
              <a:t>Highlight the lines of command and click “Run” at the top.</a:t>
            </a:r>
          </a:p>
          <a:p>
            <a:endParaRPr lang="en-US" sz="2000" dirty="0"/>
          </a:p>
        </p:txBody>
      </p:sp>
      <p:pic>
        <p:nvPicPr>
          <p:cNvPr id="4" name="Picture 2" descr="C:\Users\Gary\Dropbox\Post doc\R workshop\Workshop 1\figure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501008"/>
            <a:ext cx="7776864" cy="3113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14080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r>
              <a:rPr lang="en-US" dirty="0" smtClean="0"/>
              <a:t>Four key assumptions of linear model</a:t>
            </a:r>
          </a:p>
          <a:p>
            <a:pPr marL="514350" indent="-514350">
              <a:buFont typeface="+mj-lt"/>
              <a:buAutoNum type="arabicPeriod"/>
            </a:pPr>
            <a:r>
              <a:rPr lang="en-US" sz="2000" dirty="0" smtClean="0"/>
              <a:t>Linearity</a:t>
            </a:r>
          </a:p>
          <a:p>
            <a:pPr marL="514350" indent="-514350">
              <a:buFont typeface="+mj-lt"/>
              <a:buAutoNum type="arabicPeriod"/>
            </a:pPr>
            <a:r>
              <a:rPr lang="en-US" sz="2000" dirty="0" smtClean="0"/>
              <a:t>Homoscedasticity</a:t>
            </a:r>
          </a:p>
          <a:p>
            <a:pPr marL="514350" indent="-514350">
              <a:buFont typeface="+mj-lt"/>
              <a:buAutoNum type="arabicPeriod"/>
            </a:pPr>
            <a:r>
              <a:rPr lang="en-US" sz="2000" dirty="0" err="1" smtClean="0"/>
              <a:t>Uncorrelatedness</a:t>
            </a:r>
            <a:endParaRPr lang="en-US" sz="2000" dirty="0" smtClean="0"/>
          </a:p>
          <a:p>
            <a:pPr marL="514350" indent="-514350">
              <a:buFont typeface="+mj-lt"/>
              <a:buAutoNum type="arabicPeriod"/>
            </a:pPr>
            <a:r>
              <a:rPr lang="en-US" sz="2000" dirty="0" smtClean="0"/>
              <a:t>Normality</a:t>
            </a:r>
          </a:p>
        </p:txBody>
      </p:sp>
    </p:spTree>
    <p:extLst>
      <p:ext uri="{BB962C8B-B14F-4D97-AF65-F5344CB8AC3E}">
        <p14:creationId xmlns:p14="http://schemas.microsoft.com/office/powerpoint/2010/main" val="183018319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r>
              <a:rPr lang="en-US" dirty="0" smtClean="0"/>
              <a:t>Four key assumptions of linear model</a:t>
            </a:r>
          </a:p>
          <a:p>
            <a:pPr marL="514350" indent="-514350">
              <a:buFont typeface="+mj-lt"/>
              <a:buAutoNum type="arabicPeriod"/>
            </a:pPr>
            <a:r>
              <a:rPr lang="en-US" sz="2000" dirty="0" smtClean="0">
                <a:solidFill>
                  <a:srgbClr val="FF0000"/>
                </a:solidFill>
              </a:rPr>
              <a:t>Linearity</a:t>
            </a:r>
          </a:p>
          <a:p>
            <a:pPr marL="514350" indent="-514350">
              <a:buFont typeface="+mj-lt"/>
              <a:buAutoNum type="arabicPeriod"/>
            </a:pPr>
            <a:r>
              <a:rPr lang="en-US" sz="2000" dirty="0" smtClean="0">
                <a:solidFill>
                  <a:srgbClr val="FF0000"/>
                </a:solidFill>
              </a:rPr>
              <a:t>Homoscedasticity</a:t>
            </a:r>
          </a:p>
          <a:p>
            <a:pPr marL="514350" indent="-514350">
              <a:buFont typeface="+mj-lt"/>
              <a:buAutoNum type="arabicPeriod"/>
            </a:pPr>
            <a:r>
              <a:rPr lang="en-US" sz="2000" dirty="0" err="1" smtClean="0"/>
              <a:t>Uncorrelatedness</a:t>
            </a:r>
            <a:endParaRPr lang="en-US" sz="2000" dirty="0" smtClean="0"/>
          </a:p>
          <a:p>
            <a:pPr marL="514350" indent="-514350">
              <a:buFont typeface="+mj-lt"/>
              <a:buAutoNum type="arabicPeriod"/>
            </a:pPr>
            <a:r>
              <a:rPr lang="en-US" sz="2000" dirty="0" smtClean="0">
                <a:solidFill>
                  <a:srgbClr val="FF0000"/>
                </a:solidFill>
              </a:rPr>
              <a:t>Normality</a:t>
            </a:r>
          </a:p>
          <a:p>
            <a:pPr marL="0" indent="0">
              <a:buNone/>
            </a:pPr>
            <a:r>
              <a:rPr lang="en-US" dirty="0" smtClean="0"/>
              <a:t>Use diagnostic plot for assumption 1,2 and 4.</a:t>
            </a:r>
            <a:endParaRPr lang="en-US" dirty="0"/>
          </a:p>
        </p:txBody>
      </p:sp>
    </p:spTree>
    <p:extLst>
      <p:ext uri="{BB962C8B-B14F-4D97-AF65-F5344CB8AC3E}">
        <p14:creationId xmlns:p14="http://schemas.microsoft.com/office/powerpoint/2010/main" val="149002329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1196752"/>
            <a:ext cx="1887482"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9532" y="1196752"/>
            <a:ext cx="5934916" cy="5031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Global test for linear model assumptions (Pena and Slate, 2006)</a:t>
            </a:r>
          </a:p>
          <a:p>
            <a:r>
              <a:rPr lang="en-US" sz="1800" dirty="0" smtClean="0"/>
              <a:t>Non-significant result from this test indicates that the model assumptions are not significantly violated.</a:t>
            </a:r>
          </a:p>
          <a:p>
            <a:r>
              <a:rPr lang="en-US" sz="1800" dirty="0" smtClean="0"/>
              <a:t>Significant result -&gt; at least one of the assumption is significantly violated.</a:t>
            </a:r>
          </a:p>
          <a:p>
            <a:r>
              <a:rPr lang="en-US" sz="1800" dirty="0" smtClean="0"/>
              <a:t>Implemented in the package </a:t>
            </a:r>
            <a:r>
              <a:rPr lang="en-US" sz="1800" i="1" dirty="0" err="1" smtClean="0"/>
              <a:t>gvlma</a:t>
            </a:r>
            <a:endParaRPr lang="en-US" sz="1800" i="1" dirty="0"/>
          </a:p>
        </p:txBody>
      </p:sp>
    </p:spTree>
    <p:extLst>
      <p:ext uri="{BB962C8B-B14F-4D97-AF65-F5344CB8AC3E}">
        <p14:creationId xmlns:p14="http://schemas.microsoft.com/office/powerpoint/2010/main" val="298029779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589" y="2348880"/>
            <a:ext cx="8352928" cy="4035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589" y="1340768"/>
            <a:ext cx="5033702"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792447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Dealing with extreme responses</a:t>
            </a:r>
          </a:p>
          <a:p>
            <a:r>
              <a:rPr lang="en-US" sz="1800" dirty="0" smtClean="0"/>
              <a:t>Suppose that there are some extreme cases in the data</a:t>
            </a:r>
          </a:p>
          <a:p>
            <a:endParaRPr lang="en-US" sz="1800"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4640516"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645024"/>
            <a:ext cx="5297141" cy="2755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754" y="2800350"/>
            <a:ext cx="2568144" cy="556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4" name="Content Placeholder 3"/>
          <p:cNvSpPr>
            <a:spLocks noGrp="1"/>
          </p:cNvSpPr>
          <p:nvPr>
            <p:ph idx="1"/>
          </p:nvPr>
        </p:nvSpPr>
        <p:spPr/>
        <p:txBody>
          <a:bodyPr/>
          <a:lstStyle/>
          <a:p>
            <a:endParaRPr lang="en-US" dirty="0"/>
          </a:p>
        </p:txBody>
      </p:sp>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7255613"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8" y="1268760"/>
            <a:ext cx="5734520" cy="4929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1196752"/>
            <a:ext cx="8533053"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974791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Most common option – removing the outliers</a:t>
            </a:r>
          </a:p>
          <a:p>
            <a:r>
              <a:rPr lang="en-US" sz="1800" dirty="0" smtClean="0"/>
              <a:t>If the outliers are not data entry errors or from a different population, no compelling reasons to remove them just for the sake of a better model fit.</a:t>
            </a:r>
          </a:p>
          <a:p>
            <a:r>
              <a:rPr lang="en-US" sz="1800" dirty="0" smtClean="0"/>
              <a:t>Solution: Robust regression</a:t>
            </a:r>
          </a:p>
          <a:p>
            <a:r>
              <a:rPr lang="en-US" sz="1800" dirty="0" smtClean="0"/>
              <a:t>This is a form of weighted least squares – the observations were weighted based on how well they behave. </a:t>
            </a:r>
          </a:p>
          <a:p>
            <a:r>
              <a:rPr lang="en-US" sz="1800" dirty="0" smtClean="0"/>
              <a:t>Implement in the MASS library</a:t>
            </a:r>
          </a:p>
          <a:p>
            <a:r>
              <a:rPr lang="en-US" sz="1800" b="1" dirty="0" err="1" smtClean="0"/>
              <a:t>rlm</a:t>
            </a:r>
            <a:r>
              <a:rPr lang="en-US" sz="1800" b="1" dirty="0" smtClean="0"/>
              <a:t>(DV ~ IV, data = </a:t>
            </a:r>
            <a:r>
              <a:rPr lang="en-US" sz="1800" b="1" dirty="0" err="1" smtClean="0"/>
              <a:t>data_frame</a:t>
            </a:r>
            <a:r>
              <a:rPr lang="en-US" sz="1800" b="1" dirty="0" smtClean="0"/>
              <a:t>)</a:t>
            </a:r>
            <a:endParaRPr lang="en-US" sz="1800" b="1"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933056"/>
            <a:ext cx="7678711"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Setting up working directory</a:t>
            </a:r>
            <a:endParaRPr lang="en-US" dirty="0"/>
          </a:p>
        </p:txBody>
      </p:sp>
      <p:sp>
        <p:nvSpPr>
          <p:cNvPr id="3" name="Content Placeholder 2"/>
          <p:cNvSpPr>
            <a:spLocks noGrp="1"/>
          </p:cNvSpPr>
          <p:nvPr>
            <p:ph idx="1"/>
          </p:nvPr>
        </p:nvSpPr>
        <p:spPr/>
        <p:txBody>
          <a:bodyPr/>
          <a:lstStyle/>
          <a:p>
            <a:r>
              <a:rPr lang="en-GB" sz="1800" dirty="0" smtClean="0"/>
              <a:t>Using the </a:t>
            </a:r>
            <a:r>
              <a:rPr lang="en-GB" sz="1800" dirty="0" err="1" smtClean="0"/>
              <a:t>setwd</a:t>
            </a:r>
            <a:r>
              <a:rPr lang="en-GB" sz="1800" dirty="0" smtClean="0"/>
              <a:t> function</a:t>
            </a:r>
          </a:p>
          <a:p>
            <a:pPr lvl="1"/>
            <a:r>
              <a:rPr lang="en-GB" sz="1800" dirty="0" smtClean="0"/>
              <a:t>Always set up your working directory at the beginning of your script</a:t>
            </a:r>
          </a:p>
          <a:p>
            <a:pPr lvl="1"/>
            <a:endParaRPr lang="en-AU" dirty="0"/>
          </a:p>
        </p:txBody>
      </p:sp>
      <p:pic>
        <p:nvPicPr>
          <p:cNvPr id="4" name="Picture 2" descr="C:\Users\Gary\Dropbox\Post doc\R workshop\Workshop 1\figure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420888"/>
            <a:ext cx="8280920" cy="4273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3413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General linear model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sz="1900" dirty="0" smtClean="0"/>
          </a:p>
          <a:p>
            <a:pPr marL="0" indent="0">
              <a:buNone/>
            </a:pPr>
            <a:endParaRPr lang="en-US" sz="1900" dirty="0"/>
          </a:p>
          <a:p>
            <a:pPr marL="0" indent="0">
              <a:buNone/>
            </a:pPr>
            <a:r>
              <a:rPr lang="en-US" sz="1900" dirty="0" smtClean="0"/>
              <a:t>The </a:t>
            </a:r>
            <a:r>
              <a:rPr lang="en-US" sz="1900" dirty="0"/>
              <a:t>p-values are not shown. However, we can work out the critical value of the t-statistics from a table, or using </a:t>
            </a:r>
            <a:r>
              <a:rPr lang="en-US" sz="1900" dirty="0" smtClean="0"/>
              <a:t>R function </a:t>
            </a:r>
            <a:r>
              <a:rPr lang="en-US" sz="1900" b="1" i="1" dirty="0" err="1" smtClean="0"/>
              <a:t>qt</a:t>
            </a:r>
            <a:r>
              <a:rPr lang="en-US" sz="1900" b="1" i="1" dirty="0" smtClean="0"/>
              <a:t>(probability, </a:t>
            </a:r>
            <a:r>
              <a:rPr lang="en-US" sz="1900" b="1" i="1" dirty="0" err="1" smtClean="0"/>
              <a:t>df</a:t>
            </a:r>
            <a:r>
              <a:rPr lang="en-US" sz="1900" b="1" i="1" dirty="0" smtClean="0"/>
              <a:t>)</a:t>
            </a:r>
            <a:r>
              <a:rPr lang="en-US" sz="1900" dirty="0" smtClean="0"/>
              <a:t>.</a:t>
            </a:r>
          </a:p>
          <a:p>
            <a:pPr marL="0" indent="0">
              <a:buNone/>
            </a:pPr>
            <a:r>
              <a:rPr lang="en-US" sz="1900" dirty="0" smtClean="0"/>
              <a:t>A t-value greater than 1.98 indicates significant results under alpha = 0.05.</a:t>
            </a:r>
          </a:p>
          <a:p>
            <a:pPr marL="0" indent="0">
              <a:buNone/>
            </a:pPr>
            <a:endParaRPr lang="en-US" sz="1900" dirty="0" smtClean="0"/>
          </a:p>
          <a:p>
            <a:pPr marL="0" indent="0">
              <a:buNone/>
            </a:pPr>
            <a:endParaRPr lang="en-US" sz="1900" dirty="0"/>
          </a:p>
          <a:p>
            <a:pPr marL="0" indent="0">
              <a:buNone/>
            </a:pPr>
            <a:endParaRPr lang="en-US"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08720"/>
            <a:ext cx="8712968" cy="3810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5" y="5783932"/>
            <a:ext cx="1894481" cy="453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124744"/>
            <a:ext cx="8229600" cy="5001419"/>
          </a:xfrm>
        </p:spPr>
        <p:txBody>
          <a:bodyPr>
            <a:normAutofit lnSpcReduction="10000"/>
          </a:bodyPr>
          <a:lstStyle/>
          <a:p>
            <a:pPr marL="0" indent="0">
              <a:buNone/>
            </a:pPr>
            <a:r>
              <a:rPr lang="en-US" sz="1200" dirty="0"/>
              <a:t>The dataset </a:t>
            </a:r>
            <a:r>
              <a:rPr lang="en-US" sz="1200" dirty="0" smtClean="0"/>
              <a:t>“state.x77” </a:t>
            </a:r>
            <a:r>
              <a:rPr lang="en-US" sz="1200" dirty="0"/>
              <a:t>in R consists of </a:t>
            </a:r>
            <a:r>
              <a:rPr lang="en-US" sz="1200" dirty="0" smtClean="0"/>
              <a:t>population and murder data of US states </a:t>
            </a:r>
            <a:r>
              <a:rPr lang="en-US" sz="1200" dirty="0"/>
              <a:t>with 11 </a:t>
            </a:r>
            <a:r>
              <a:rPr lang="en-US" sz="1200" dirty="0" smtClean="0"/>
              <a:t>variables. Since it is not in a data frame format, </a:t>
            </a:r>
            <a:r>
              <a:rPr lang="en-US" sz="1200" dirty="0"/>
              <a:t>it </a:t>
            </a:r>
            <a:r>
              <a:rPr lang="en-US" sz="1200" dirty="0" smtClean="0"/>
              <a:t>needs to be </a:t>
            </a:r>
            <a:r>
              <a:rPr lang="en-US" sz="1200" dirty="0"/>
              <a:t>loaded into R using the following command</a:t>
            </a:r>
            <a:r>
              <a:rPr lang="en-US" sz="1200" dirty="0" smtClean="0"/>
              <a:t>.</a:t>
            </a:r>
          </a:p>
          <a:p>
            <a:pPr marL="0" indent="0">
              <a:buNone/>
            </a:pPr>
            <a:r>
              <a:rPr lang="en-US" sz="1200" dirty="0">
                <a:solidFill>
                  <a:srgbClr val="FF0000"/>
                </a:solidFill>
              </a:rPr>
              <a:t>state &lt;- </a:t>
            </a:r>
            <a:r>
              <a:rPr lang="en-US" sz="1200" dirty="0" err="1">
                <a:solidFill>
                  <a:srgbClr val="FF0000"/>
                </a:solidFill>
              </a:rPr>
              <a:t>as.data.frame</a:t>
            </a:r>
            <a:r>
              <a:rPr lang="en-US" sz="1200" dirty="0">
                <a:solidFill>
                  <a:srgbClr val="FF0000"/>
                </a:solidFill>
              </a:rPr>
              <a:t>(state.x77</a:t>
            </a:r>
            <a:r>
              <a:rPr lang="en-US" sz="1200" dirty="0" smtClean="0">
                <a:solidFill>
                  <a:srgbClr val="FF0000"/>
                </a:solidFill>
              </a:rPr>
              <a:t>)</a:t>
            </a:r>
          </a:p>
          <a:p>
            <a:pPr marL="0" indent="0">
              <a:buNone/>
            </a:pPr>
            <a:r>
              <a:rPr lang="en-US" sz="1200" dirty="0" smtClean="0"/>
              <a:t>The data is now stored in the data frame </a:t>
            </a:r>
            <a:r>
              <a:rPr lang="en-US" sz="1200" b="1" dirty="0" smtClean="0"/>
              <a:t>state</a:t>
            </a:r>
            <a:r>
              <a:rPr lang="en-US" sz="1200" dirty="0" smtClean="0"/>
              <a:t>. Some of the variable name contains a space, and we rename these variables for easy access</a:t>
            </a:r>
            <a:r>
              <a:rPr lang="en-US" sz="1200" dirty="0"/>
              <a:t> </a:t>
            </a:r>
            <a:r>
              <a:rPr lang="en-US" sz="1200" dirty="0" smtClean="0"/>
              <a:t>using the following codes.</a:t>
            </a:r>
          </a:p>
          <a:p>
            <a:pPr marL="0" indent="0">
              <a:buNone/>
            </a:pPr>
            <a:r>
              <a:rPr lang="en-AU" sz="1200" dirty="0" err="1" smtClean="0">
                <a:solidFill>
                  <a:srgbClr val="FF0000"/>
                </a:solidFill>
              </a:rPr>
              <a:t>state$HSGrad</a:t>
            </a:r>
            <a:r>
              <a:rPr lang="en-AU" sz="1200" dirty="0" smtClean="0">
                <a:solidFill>
                  <a:srgbClr val="FF0000"/>
                </a:solidFill>
              </a:rPr>
              <a:t> </a:t>
            </a:r>
            <a:r>
              <a:rPr lang="en-AU" sz="1200" dirty="0">
                <a:solidFill>
                  <a:srgbClr val="FF0000"/>
                </a:solidFill>
              </a:rPr>
              <a:t>&lt;- </a:t>
            </a:r>
            <a:r>
              <a:rPr lang="en-AU" sz="1200" dirty="0" err="1">
                <a:solidFill>
                  <a:srgbClr val="FF0000"/>
                </a:solidFill>
              </a:rPr>
              <a:t>state$`HS</a:t>
            </a:r>
            <a:r>
              <a:rPr lang="en-AU" sz="1200" dirty="0">
                <a:solidFill>
                  <a:srgbClr val="FF0000"/>
                </a:solidFill>
              </a:rPr>
              <a:t> Grad`</a:t>
            </a:r>
          </a:p>
          <a:p>
            <a:pPr marL="0" indent="0">
              <a:buNone/>
            </a:pPr>
            <a:r>
              <a:rPr lang="en-AU" sz="1200" dirty="0" err="1">
                <a:solidFill>
                  <a:srgbClr val="FF0000"/>
                </a:solidFill>
              </a:rPr>
              <a:t>state$LifeExp</a:t>
            </a:r>
            <a:r>
              <a:rPr lang="en-AU" sz="1200" dirty="0">
                <a:solidFill>
                  <a:srgbClr val="FF0000"/>
                </a:solidFill>
              </a:rPr>
              <a:t> &lt;- </a:t>
            </a:r>
            <a:r>
              <a:rPr lang="en-AU" sz="1200" dirty="0" err="1">
                <a:solidFill>
                  <a:srgbClr val="FF0000"/>
                </a:solidFill>
              </a:rPr>
              <a:t>state$`Life</a:t>
            </a:r>
            <a:r>
              <a:rPr lang="en-AU" sz="1200" dirty="0">
                <a:solidFill>
                  <a:srgbClr val="FF0000"/>
                </a:solidFill>
              </a:rPr>
              <a:t> </a:t>
            </a:r>
            <a:r>
              <a:rPr lang="en-AU" sz="1200" dirty="0" err="1">
                <a:solidFill>
                  <a:srgbClr val="FF0000"/>
                </a:solidFill>
              </a:rPr>
              <a:t>Exp</a:t>
            </a:r>
            <a:r>
              <a:rPr lang="en-AU" sz="1200" dirty="0" smtClean="0">
                <a:solidFill>
                  <a:srgbClr val="FF0000"/>
                </a:solidFill>
              </a:rPr>
              <a:t>`</a:t>
            </a:r>
          </a:p>
          <a:p>
            <a:pPr marL="0" indent="0">
              <a:buNone/>
            </a:pPr>
            <a:endParaRPr lang="en-AU" sz="1200" dirty="0" smtClean="0">
              <a:solidFill>
                <a:srgbClr val="FF0000"/>
              </a:solidFill>
            </a:endParaRPr>
          </a:p>
          <a:p>
            <a:pPr marL="0" indent="0">
              <a:buNone/>
            </a:pPr>
            <a:r>
              <a:rPr lang="en-AU" sz="1200" dirty="0" smtClean="0"/>
              <a:t>There were 8 variables in this dataset. Use the function </a:t>
            </a:r>
            <a:r>
              <a:rPr lang="en-AU" sz="1200" b="1" dirty="0" smtClean="0"/>
              <a:t>help(state.x77)</a:t>
            </a:r>
            <a:r>
              <a:rPr lang="en-AU" sz="1200" dirty="0" smtClean="0"/>
              <a:t> to get a description of each variable.</a:t>
            </a:r>
            <a:endParaRPr lang="en-US" sz="1200" dirty="0" smtClean="0"/>
          </a:p>
          <a:p>
            <a:pPr marL="0" indent="0">
              <a:buNone/>
            </a:pPr>
            <a:r>
              <a:rPr lang="en-US" sz="1200" dirty="0" smtClean="0"/>
              <a:t>The goal of our analysis is to examine factors that were associated with murder rate and life expectancy. </a:t>
            </a:r>
          </a:p>
          <a:p>
            <a:pPr marL="228600" indent="-228600">
              <a:buFont typeface="+mj-lt"/>
              <a:buAutoNum type="arabicPeriod"/>
            </a:pPr>
            <a:r>
              <a:rPr lang="en-US" sz="1200" dirty="0" smtClean="0"/>
              <a:t>Generate descriptive statistics for the following variables: Population, income, illiteracy rate, life expectancy, murder rate, percentage of high school graduates and number of frost days.</a:t>
            </a:r>
          </a:p>
          <a:p>
            <a:pPr marL="228600" indent="-228600">
              <a:buFont typeface="+mj-lt"/>
              <a:buAutoNum type="arabicPeriod"/>
            </a:pPr>
            <a:r>
              <a:rPr lang="en-US" sz="1200" dirty="0" smtClean="0"/>
              <a:t>Generate histograms of these variables to examine the distribution. Add a density curve or a normal curve to the histograms. Are the variables normally distributed?</a:t>
            </a:r>
          </a:p>
          <a:p>
            <a:pPr marL="228600" indent="-228600">
              <a:buFont typeface="+mj-lt"/>
              <a:buAutoNum type="arabicPeriod"/>
            </a:pPr>
            <a:r>
              <a:rPr lang="en-US" sz="1200" dirty="0" smtClean="0"/>
              <a:t>Generate a scatterplot matrix using these variables. What are the patterns? Does the scatterplot matrix suggest any relationships between the variables?</a:t>
            </a:r>
          </a:p>
          <a:p>
            <a:pPr marL="228600" indent="-228600">
              <a:buFont typeface="+mj-lt"/>
              <a:buAutoNum type="arabicPeriod"/>
            </a:pPr>
            <a:r>
              <a:rPr lang="en-US" sz="1200" dirty="0" smtClean="0"/>
              <a:t>Perform a regression analysis  to examine if population, income, illiteracy rate, life expectancy, percentage of high school graduate and number of frost days are associated with murder rate.</a:t>
            </a:r>
          </a:p>
          <a:p>
            <a:pPr marL="228600" indent="-228600">
              <a:buFont typeface="+mj-lt"/>
              <a:buAutoNum type="arabicPeriod"/>
            </a:pPr>
            <a:r>
              <a:rPr lang="en-US" sz="1200" dirty="0" smtClean="0"/>
              <a:t>Generate the 4 diagnostic plots to examine the model assumptions. Is there any indication that any of the model assumption might be violated? Is there any outlier?</a:t>
            </a:r>
          </a:p>
          <a:p>
            <a:pPr marL="228600" indent="-228600">
              <a:buFont typeface="+mj-lt"/>
              <a:buAutoNum type="arabicPeriod"/>
            </a:pPr>
            <a:r>
              <a:rPr lang="en-US" sz="1200" dirty="0" smtClean="0"/>
              <a:t>Perform a global test of the model assumptions.</a:t>
            </a:r>
          </a:p>
          <a:p>
            <a:pPr marL="228600" indent="-228600">
              <a:buFont typeface="+mj-lt"/>
              <a:buAutoNum type="arabicPeriod"/>
            </a:pPr>
            <a:r>
              <a:rPr lang="en-US" sz="1200" dirty="0" smtClean="0"/>
              <a:t>Given that there appears to be an some outliers, perform a robust regression analysis. Are the results similar to those from the previous regression analysis?</a:t>
            </a:r>
          </a:p>
          <a:p>
            <a:pPr marL="228600" indent="-228600">
              <a:buFont typeface="+mj-lt"/>
              <a:buAutoNum type="arabicPeriod"/>
            </a:pPr>
            <a:r>
              <a:rPr lang="en-US" sz="1200" dirty="0" smtClean="0"/>
              <a:t>Repeat the above analysis using life expectancy.</a:t>
            </a:r>
          </a:p>
          <a:p>
            <a:pPr marL="0" indent="0">
              <a:buNone/>
            </a:pPr>
            <a:endParaRPr lang="en-US" sz="1200" dirty="0" smtClean="0"/>
          </a:p>
        </p:txBody>
      </p:sp>
    </p:spTree>
    <p:extLst>
      <p:ext uri="{BB962C8B-B14F-4D97-AF65-F5344CB8AC3E}">
        <p14:creationId xmlns:p14="http://schemas.microsoft.com/office/powerpoint/2010/main" val="91721713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Traditional linear model is not appropriate for binary DV.</a:t>
            </a:r>
            <a:br>
              <a:rPr lang="en-US" sz="1800" dirty="0" smtClean="0"/>
            </a:br>
            <a:r>
              <a:rPr lang="en-US" sz="1800" dirty="0" smtClean="0"/>
              <a:t/>
            </a:r>
            <a:br>
              <a:rPr lang="en-US" sz="1800" dirty="0" smtClean="0"/>
            </a:br>
            <a:endParaRPr lang="en-US" sz="1800" dirty="0" smtClean="0"/>
          </a:p>
          <a:p>
            <a:endParaRPr lang="en-US" sz="1800" dirty="0" smtClean="0"/>
          </a:p>
          <a:p>
            <a:endParaRPr lang="en-US" sz="1800" dirty="0"/>
          </a:p>
          <a:p>
            <a:r>
              <a:rPr lang="en-US" sz="1800" dirty="0" smtClean="0"/>
              <a:t>Logistic regression is used when the DV is a binary variable, e.g. Yes/No, Tall/short, pass/fail</a:t>
            </a:r>
          </a:p>
          <a:p>
            <a:r>
              <a:rPr lang="en-US" sz="1800" dirty="0" smtClean="0"/>
              <a:t>Instead of predicting directly the actual outcome, a logistic regression predicts the log odds of endorsing a particular outcome</a:t>
            </a:r>
            <a:endParaRPr lang="en-US" sz="1800" dirty="0"/>
          </a:p>
          <a:p>
            <a:endParaRPr lang="en-US" sz="1800" dirty="0" smtClean="0"/>
          </a:p>
          <a:p>
            <a:endParaRPr lang="en-US" sz="1800" dirty="0" smtClean="0"/>
          </a:p>
          <a:p>
            <a:r>
              <a:rPr lang="en-US" sz="1800" dirty="0" smtClean="0"/>
              <a:t>The fraction		is the odds of endorsing a particular outcome. </a:t>
            </a:r>
          </a:p>
          <a:p>
            <a:endParaRPr lang="en-US" sz="1800" dirty="0"/>
          </a:p>
          <a:p>
            <a:endParaRPr lang="en-US" sz="1800" dirty="0"/>
          </a:p>
        </p:txBody>
      </p:sp>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316" y="1484784"/>
            <a:ext cx="8154987"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717032"/>
            <a:ext cx="4752527" cy="963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4509120"/>
            <a:ext cx="682377" cy="787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1800" dirty="0"/>
              <a:t>Suppose that we only know if the total length of a possum is &gt;= 90 or &lt; </a:t>
            </a:r>
            <a:r>
              <a:rPr lang="en-US" sz="1800" dirty="0" smtClean="0"/>
              <a:t>90, we can use logistic regression to predict the odds of a possum being a long one from a list of IV.</a:t>
            </a:r>
            <a:endParaRPr lang="en-US" sz="1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221088"/>
            <a:ext cx="2959238" cy="759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44924"/>
            <a:ext cx="8493942"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198374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b="1" dirty="0" err="1" smtClean="0"/>
              <a:t>glm</a:t>
            </a:r>
            <a:r>
              <a:rPr lang="en-US" sz="1800" b="1" dirty="0" smtClean="0"/>
              <a:t>(DV ~ IV, data = </a:t>
            </a:r>
            <a:r>
              <a:rPr lang="en-US" sz="1800" b="1" dirty="0" err="1" smtClean="0"/>
              <a:t>data_frame</a:t>
            </a:r>
            <a:r>
              <a:rPr lang="en-US" sz="1800" b="1" dirty="0" smtClean="0"/>
              <a:t>, family = binomial())</a:t>
            </a:r>
          </a:p>
          <a:p>
            <a:r>
              <a:rPr lang="en-US" sz="1800" dirty="0" smtClean="0"/>
              <a:t>The g in the </a:t>
            </a:r>
            <a:r>
              <a:rPr lang="en-US" sz="1800" dirty="0" err="1" smtClean="0"/>
              <a:t>glm</a:t>
            </a:r>
            <a:r>
              <a:rPr lang="en-US" sz="1800" dirty="0" smtClean="0"/>
              <a:t> function stands for “generalized”, and logistic regression is a type of generalized linear model (not to confuse with general linear model)</a:t>
            </a:r>
          </a:p>
          <a:p>
            <a:endParaRPr lang="en-US" sz="1800" dirty="0" smtClean="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492896"/>
            <a:ext cx="7666048" cy="950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6120680" cy="4918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Results from logistic regression are usually interpreted in terms of odds ratio.</a:t>
            </a:r>
          </a:p>
          <a:p>
            <a:r>
              <a:rPr lang="en-US" sz="1800" dirty="0" smtClean="0"/>
              <a:t>An odd ratio &gt; 1 indicates higher odds of having a certain outcome (longer total length in the example).</a:t>
            </a:r>
          </a:p>
          <a:p>
            <a:r>
              <a:rPr lang="en-US" sz="1800" dirty="0" smtClean="0"/>
              <a:t>An odd ratio &lt; 1 indicates lower odds (shorter total length)</a:t>
            </a:r>
          </a:p>
          <a:p>
            <a:r>
              <a:rPr lang="en-US" sz="1800" dirty="0" smtClean="0"/>
              <a:t>The regression coefficients are not odds ratio – they need to be </a:t>
            </a:r>
            <a:r>
              <a:rPr lang="en-US" sz="1800" dirty="0" err="1" smtClean="0"/>
              <a:t>exponentiated</a:t>
            </a:r>
            <a:r>
              <a:rPr lang="en-US" sz="1800" dirty="0" smtClean="0"/>
              <a:t> (The “e” button is your calculator). </a:t>
            </a:r>
          </a:p>
          <a:p>
            <a:r>
              <a:rPr lang="en-US" sz="1800" dirty="0" smtClean="0"/>
              <a:t>We can use R to work out the odds ratio.</a:t>
            </a:r>
          </a:p>
          <a:p>
            <a:endParaRPr lang="en-US" sz="1800" dirty="0" smtClean="0"/>
          </a:p>
          <a:p>
            <a:endParaRPr lang="en-US" sz="1800" dirty="0" smtClean="0"/>
          </a:p>
          <a:p>
            <a:endParaRPr lang="en-US" sz="1800" dirty="0"/>
          </a:p>
          <a:p>
            <a:endParaRPr lang="en-US" sz="1800" dirty="0" smtClean="0"/>
          </a:p>
          <a:p>
            <a:r>
              <a:rPr lang="en-US" sz="1800" dirty="0" smtClean="0"/>
              <a:t>A unit increase in skull width is associated with 1.27 higher odds of having a long total length.</a:t>
            </a:r>
          </a:p>
          <a:p>
            <a:r>
              <a:rPr lang="en-US" sz="1800" dirty="0" smtClean="0"/>
              <a:t>In other words, a one unit increase in skull width is associated with 27% higher odds of having a long total length.</a:t>
            </a:r>
            <a:endParaRPr lang="en-US" sz="1800"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573016"/>
            <a:ext cx="8169672"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The “residuals” from a logistic regression are not meaningful.</a:t>
            </a:r>
          </a:p>
          <a:p>
            <a:r>
              <a:rPr lang="en-US" sz="1800" dirty="0"/>
              <a:t>Evaluating model fit – Using </a:t>
            </a:r>
            <a:r>
              <a:rPr lang="en-US" sz="1800" dirty="0" smtClean="0"/>
              <a:t>the Hosmer-</a:t>
            </a:r>
            <a:r>
              <a:rPr lang="en-US" sz="1800" dirty="0" err="1" smtClean="0"/>
              <a:t>Lemeshow</a:t>
            </a:r>
            <a:r>
              <a:rPr lang="en-US" sz="1800" dirty="0" smtClean="0"/>
              <a:t> test</a:t>
            </a:r>
          </a:p>
          <a:p>
            <a:r>
              <a:rPr lang="en-US" sz="1800" dirty="0" smtClean="0"/>
              <a:t>This test examines if the difference between model prediction and actual observations is significant – no significant difference indicates satisfactory model fit.</a:t>
            </a:r>
          </a:p>
          <a:p>
            <a:r>
              <a:rPr lang="en-US" sz="1800" dirty="0" smtClean="0"/>
              <a:t>Implemented in the </a:t>
            </a:r>
            <a:r>
              <a:rPr lang="en-US" sz="1800" dirty="0" err="1" smtClean="0"/>
              <a:t>ResourceSelection</a:t>
            </a:r>
            <a:r>
              <a:rPr lang="en-US" sz="1800" dirty="0" smtClean="0"/>
              <a:t> package</a:t>
            </a:r>
          </a:p>
          <a:p>
            <a:endParaRPr lang="en-US" sz="18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743200"/>
            <a:ext cx="6877689" cy="973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Logistic regression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A significant result from the Hosmer-</a:t>
            </a:r>
            <a:r>
              <a:rPr lang="en-US" sz="1800" dirty="0" err="1" smtClean="0"/>
              <a:t>Lemeshow</a:t>
            </a:r>
            <a:r>
              <a:rPr lang="en-US" sz="1800" dirty="0" smtClean="0"/>
              <a:t> test indicates that there is significant difference in actual observation and model prediction, i.e. unsatisfactory model fit.</a:t>
            </a:r>
            <a:endParaRPr lang="en-US" sz="1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48880"/>
            <a:ext cx="8439648"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124744"/>
            <a:ext cx="8229600" cy="5001419"/>
          </a:xfrm>
        </p:spPr>
        <p:txBody>
          <a:bodyPr>
            <a:normAutofit/>
          </a:bodyPr>
          <a:lstStyle/>
          <a:p>
            <a:pPr marL="0" indent="0">
              <a:buNone/>
            </a:pPr>
            <a:r>
              <a:rPr lang="en-US" sz="1200" dirty="0" smtClean="0"/>
              <a:t>The dataset Affairs in the AER library contains 601 observations with 9 variables on marriage. Use the following commands to install the library and load the dataset.</a:t>
            </a:r>
          </a:p>
          <a:p>
            <a:pPr marL="0" indent="0">
              <a:buNone/>
            </a:pPr>
            <a:r>
              <a:rPr lang="en-US" sz="1200" dirty="0" smtClean="0"/>
              <a:t>	</a:t>
            </a:r>
            <a:r>
              <a:rPr lang="en-US" sz="1200" dirty="0" err="1" smtClean="0">
                <a:solidFill>
                  <a:srgbClr val="FF0000"/>
                </a:solidFill>
              </a:rPr>
              <a:t>install.packages</a:t>
            </a:r>
            <a:r>
              <a:rPr lang="en-US" sz="1200" dirty="0">
                <a:solidFill>
                  <a:srgbClr val="FF0000"/>
                </a:solidFill>
              </a:rPr>
              <a:t>("AER")</a:t>
            </a:r>
          </a:p>
          <a:p>
            <a:pPr marL="0" indent="0">
              <a:buNone/>
            </a:pPr>
            <a:r>
              <a:rPr lang="en-US" sz="1200" dirty="0" smtClean="0">
                <a:solidFill>
                  <a:srgbClr val="FF0000"/>
                </a:solidFill>
              </a:rPr>
              <a:t>	library(AER</a:t>
            </a:r>
            <a:r>
              <a:rPr lang="en-US" sz="1200" dirty="0">
                <a:solidFill>
                  <a:srgbClr val="FF0000"/>
                </a:solidFill>
              </a:rPr>
              <a:t>)</a:t>
            </a:r>
          </a:p>
          <a:p>
            <a:pPr marL="0" indent="0">
              <a:buNone/>
            </a:pPr>
            <a:r>
              <a:rPr lang="en-US" sz="1200" dirty="0" smtClean="0">
                <a:solidFill>
                  <a:srgbClr val="FF0000"/>
                </a:solidFill>
              </a:rPr>
              <a:t>	data</a:t>
            </a:r>
            <a:r>
              <a:rPr lang="en-US" sz="1200" dirty="0">
                <a:solidFill>
                  <a:srgbClr val="FF0000"/>
                </a:solidFill>
              </a:rPr>
              <a:t>("Affairs", package = "AER</a:t>
            </a:r>
            <a:r>
              <a:rPr lang="en-US" sz="1200" dirty="0" smtClean="0">
                <a:solidFill>
                  <a:srgbClr val="FF0000"/>
                </a:solidFill>
              </a:rPr>
              <a:t>")</a:t>
            </a:r>
          </a:p>
          <a:p>
            <a:pPr marL="0" indent="0">
              <a:buNone/>
            </a:pPr>
            <a:r>
              <a:rPr lang="en-US" sz="1200" dirty="0" smtClean="0"/>
              <a:t>Use </a:t>
            </a:r>
            <a:r>
              <a:rPr lang="en-US" sz="1200" dirty="0" smtClean="0">
                <a:solidFill>
                  <a:srgbClr val="FF0000"/>
                </a:solidFill>
              </a:rPr>
              <a:t>help(Affairs) </a:t>
            </a:r>
            <a:r>
              <a:rPr lang="en-US" sz="1200" dirty="0" smtClean="0"/>
              <a:t>to get a description of each variable.</a:t>
            </a:r>
          </a:p>
          <a:p>
            <a:pPr marL="0" indent="0">
              <a:buNone/>
            </a:pPr>
            <a:r>
              <a:rPr lang="en-US" sz="1200" dirty="0" smtClean="0"/>
              <a:t>The goal of this analysis is to examine factors that are associated with having affairs.</a:t>
            </a:r>
          </a:p>
          <a:p>
            <a:pPr marL="228600" indent="-228600">
              <a:buAutoNum type="arabicPeriod"/>
            </a:pPr>
            <a:r>
              <a:rPr lang="en-US" sz="1200" dirty="0" smtClean="0"/>
              <a:t>Generate the descriptive statistics for the variables affairs, age, </a:t>
            </a:r>
            <a:r>
              <a:rPr lang="en-US" sz="1200" dirty="0" err="1" smtClean="0"/>
              <a:t>yearsmarried</a:t>
            </a:r>
            <a:r>
              <a:rPr lang="en-US" sz="1200" dirty="0" smtClean="0"/>
              <a:t>, religiousness and rating.</a:t>
            </a:r>
          </a:p>
          <a:p>
            <a:pPr marL="228600" indent="-228600">
              <a:buAutoNum type="arabicPeriod"/>
            </a:pPr>
            <a:r>
              <a:rPr lang="en-US" sz="1200" dirty="0" smtClean="0"/>
              <a:t>Generate histograms for each of these variables. Add a density curve or normal curve to the graphs. Labels the graphs properly.</a:t>
            </a:r>
          </a:p>
          <a:p>
            <a:pPr marL="228600" indent="-228600">
              <a:buAutoNum type="arabicPeriod"/>
            </a:pPr>
            <a:r>
              <a:rPr lang="en-US" sz="1200" dirty="0" smtClean="0"/>
              <a:t>Generate the frequency and % statistics for the variables gender and children. </a:t>
            </a:r>
          </a:p>
          <a:p>
            <a:pPr marL="228600" indent="-228600">
              <a:buAutoNum type="arabicPeriod"/>
            </a:pPr>
            <a:r>
              <a:rPr lang="en-US" sz="1200" dirty="0" smtClean="0"/>
              <a:t>Generate bar graphs for these two variables with proper labels.</a:t>
            </a:r>
          </a:p>
          <a:p>
            <a:pPr marL="228600" indent="-228600">
              <a:buAutoNum type="arabicPeriod"/>
            </a:pPr>
            <a:r>
              <a:rPr lang="en-US" sz="1200" dirty="0" smtClean="0"/>
              <a:t>Run a </a:t>
            </a:r>
            <a:r>
              <a:rPr lang="en-US" sz="1200" i="1" dirty="0" smtClean="0"/>
              <a:t>linear regression </a:t>
            </a:r>
            <a:r>
              <a:rPr lang="en-US" sz="1200" dirty="0" smtClean="0"/>
              <a:t>to examine if age, </a:t>
            </a:r>
            <a:r>
              <a:rPr lang="en-US" sz="1200" dirty="0" err="1" smtClean="0"/>
              <a:t>yearsmarried</a:t>
            </a:r>
            <a:r>
              <a:rPr lang="en-US" sz="1200" dirty="0" smtClean="0"/>
              <a:t>, religiousness, rating, gender and children are associated with affairs.</a:t>
            </a:r>
          </a:p>
          <a:p>
            <a:pPr marL="228600" indent="-228600">
              <a:buAutoNum type="arabicPeriod"/>
            </a:pPr>
            <a:r>
              <a:rPr lang="en-US" sz="1200" dirty="0" smtClean="0"/>
              <a:t>Generate the four diagnostic plots. Are the assumptions violated?</a:t>
            </a:r>
          </a:p>
          <a:p>
            <a:pPr marL="228600" indent="-228600">
              <a:buAutoNum type="arabicPeriod"/>
            </a:pPr>
            <a:r>
              <a:rPr lang="en-US" sz="1200" dirty="0" smtClean="0"/>
              <a:t>Code </a:t>
            </a:r>
            <a:r>
              <a:rPr lang="en-US" sz="1200" i="1" dirty="0" smtClean="0"/>
              <a:t>number of affairs </a:t>
            </a:r>
            <a:r>
              <a:rPr lang="en-US" sz="1200" dirty="0" smtClean="0"/>
              <a:t>into a binary variable: Yes – had affairs/ No – had no affairs.</a:t>
            </a:r>
          </a:p>
          <a:p>
            <a:pPr marL="228600" indent="-228600">
              <a:buAutoNum type="arabicPeriod"/>
            </a:pPr>
            <a:r>
              <a:rPr lang="en-US" sz="1200" dirty="0" smtClean="0"/>
              <a:t>Run a </a:t>
            </a:r>
            <a:r>
              <a:rPr lang="en-US" sz="1200" i="1" dirty="0" smtClean="0"/>
              <a:t>logistic regression</a:t>
            </a:r>
            <a:r>
              <a:rPr lang="en-US" sz="1200" dirty="0" smtClean="0"/>
              <a:t> to use the same variables from the previous regression. </a:t>
            </a:r>
            <a:endParaRPr lang="en-US" sz="1200" dirty="0"/>
          </a:p>
          <a:p>
            <a:pPr marL="228600" indent="-228600">
              <a:buAutoNum type="arabicPeriod"/>
            </a:pPr>
            <a:r>
              <a:rPr lang="en-US" sz="1200" dirty="0" smtClean="0"/>
              <a:t>Calculate and interpret the odds ratio for the significant variables.</a:t>
            </a:r>
          </a:p>
          <a:p>
            <a:pPr marL="228600" indent="-228600">
              <a:buAutoNum type="arabicPeriod"/>
            </a:pPr>
            <a:r>
              <a:rPr lang="en-US" sz="1200" dirty="0" smtClean="0"/>
              <a:t>Run the </a:t>
            </a:r>
            <a:r>
              <a:rPr lang="en-US" sz="1200" dirty="0" err="1" smtClean="0"/>
              <a:t>Hoser-Lemeshow</a:t>
            </a:r>
            <a:r>
              <a:rPr lang="en-US" sz="1200" dirty="0" smtClean="0"/>
              <a:t> Goodness of fit test. Are the predictions from the model consistent with actual observation?</a:t>
            </a:r>
          </a:p>
          <a:p>
            <a:pPr marL="228600" indent="-228600">
              <a:buAutoNum type="arabicPeriod"/>
            </a:pPr>
            <a:endParaRPr lang="en-US" sz="1200" dirty="0" smtClean="0"/>
          </a:p>
          <a:p>
            <a:pPr marL="228600" indent="-228600">
              <a:buAutoNum type="arabicPeriod"/>
            </a:pPr>
            <a:endParaRPr lang="en-US" sz="1200" dirty="0" smtClean="0"/>
          </a:p>
        </p:txBody>
      </p:sp>
    </p:spTree>
    <p:extLst>
      <p:ext uri="{BB962C8B-B14F-4D97-AF65-F5344CB8AC3E}">
        <p14:creationId xmlns:p14="http://schemas.microsoft.com/office/powerpoint/2010/main" val="35770584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GB" dirty="0" smtClean="0"/>
              <a:t>Variables and data structure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GB" sz="1800" dirty="0" smtClean="0"/>
              <a:t>R uses </a:t>
            </a:r>
            <a:r>
              <a:rPr lang="en-GB" sz="1800" i="1" dirty="0" smtClean="0"/>
              <a:t>objects</a:t>
            </a:r>
            <a:r>
              <a:rPr lang="en-GB" sz="1800" dirty="0" smtClean="0"/>
              <a:t> for holding data. </a:t>
            </a:r>
          </a:p>
          <a:p>
            <a:pPr lvl="1"/>
            <a:r>
              <a:rPr lang="en-GB" sz="1400" dirty="0" smtClean="0"/>
              <a:t>Assign “value” into an object using the “ &lt;-” operator.</a:t>
            </a:r>
          </a:p>
          <a:p>
            <a:pPr lvl="1"/>
            <a:r>
              <a:rPr lang="en-GB" sz="1400" dirty="0" smtClean="0"/>
              <a:t>“</a:t>
            </a:r>
            <a:r>
              <a:rPr lang="en-GB" sz="1400" i="1" dirty="0" err="1" smtClean="0"/>
              <a:t>object_name</a:t>
            </a:r>
            <a:r>
              <a:rPr lang="en-GB" sz="1400" i="1" dirty="0" smtClean="0"/>
              <a:t> &lt;- expression</a:t>
            </a:r>
            <a:r>
              <a:rPr lang="en-GB" sz="1400" dirty="0" smtClean="0"/>
              <a:t>”</a:t>
            </a:r>
          </a:p>
          <a:p>
            <a:pPr lvl="1"/>
            <a:r>
              <a:rPr lang="en-GB" sz="1400" dirty="0" smtClean="0"/>
              <a:t>Defining scalar (an object only holds a single number or a single string of characters).</a:t>
            </a:r>
            <a:endParaRPr lang="en-AU" sz="1400" dirty="0" smtClean="0"/>
          </a:p>
          <a:p>
            <a:pPr marL="342900" lvl="1" indent="0">
              <a:buNone/>
            </a:pPr>
            <a:r>
              <a:rPr lang="en-US" sz="1400" dirty="0" smtClean="0"/>
              <a:t>	x &lt;- 2+3</a:t>
            </a:r>
            <a:endParaRPr lang="en-GB" sz="1400" dirty="0" smtClean="0"/>
          </a:p>
          <a:p>
            <a:pPr marL="342900" lvl="1" indent="0">
              <a:buNone/>
            </a:pPr>
            <a:r>
              <a:rPr lang="en-GB" sz="1400" dirty="0" smtClean="0"/>
              <a:t>	y &lt;- 3*4</a:t>
            </a:r>
          </a:p>
          <a:p>
            <a:pPr marL="342900" lvl="1" indent="0">
              <a:buNone/>
            </a:pPr>
            <a:r>
              <a:rPr lang="en-GB" sz="1400" dirty="0" smtClean="0"/>
              <a:t>	z &lt;- x + y</a:t>
            </a:r>
            <a:endParaRPr lang="en-US" sz="1400" dirty="0" smtClean="0"/>
          </a:p>
          <a:p>
            <a:endParaRPr lang="en-US" sz="1800" dirty="0"/>
          </a:p>
        </p:txBody>
      </p:sp>
      <p:pic>
        <p:nvPicPr>
          <p:cNvPr id="8" name="Picture 3" descr="C:\Users\Gary\Dropbox\Post doc\R workshop\Workshop 1\figure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420888"/>
            <a:ext cx="6645046"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87081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More on GLM - Moderation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600" dirty="0" smtClean="0"/>
              <a:t>Moderation (interaction) analysis can be used to examine if the effect of an IV on the DV depends on another IV.</a:t>
            </a:r>
          </a:p>
          <a:p>
            <a:r>
              <a:rPr lang="en-US" sz="1600" dirty="0" smtClean="0"/>
              <a:t>Example:</a:t>
            </a:r>
          </a:p>
          <a:p>
            <a:pPr lvl="1"/>
            <a:r>
              <a:rPr lang="en-US" sz="1200" dirty="0" smtClean="0"/>
              <a:t>For depression (DV), the effect of treatment (IV</a:t>
            </a:r>
            <a:r>
              <a:rPr lang="en-US" sz="1200" baseline="-25000" dirty="0" smtClean="0"/>
              <a:t>1</a:t>
            </a:r>
            <a:r>
              <a:rPr lang="en-US" sz="1200" dirty="0" smtClean="0"/>
              <a:t>) depends on comorbid anxiety (IV</a:t>
            </a:r>
            <a:r>
              <a:rPr lang="en-US" sz="1200" baseline="-25000" dirty="0" smtClean="0"/>
              <a:t>2</a:t>
            </a:r>
            <a:r>
              <a:rPr lang="en-US" sz="1200" dirty="0" smtClean="0"/>
              <a:t>).</a:t>
            </a:r>
          </a:p>
          <a:p>
            <a:pPr lvl="1"/>
            <a:r>
              <a:rPr lang="en-US" sz="1200" dirty="0" smtClean="0"/>
              <a:t>For adolescent substance use (DV), the effect of peer (having peers who use substance; IV</a:t>
            </a:r>
            <a:r>
              <a:rPr lang="en-US" sz="1200" baseline="-25000" dirty="0" smtClean="0"/>
              <a:t>1</a:t>
            </a:r>
            <a:r>
              <a:rPr lang="en-US" sz="1200" dirty="0" smtClean="0"/>
              <a:t>) depends on parenting (e.g. high/low level of parental monitoring; IV</a:t>
            </a:r>
            <a:r>
              <a:rPr lang="en-US" sz="1200" baseline="-25000" dirty="0" smtClean="0"/>
              <a:t>2</a:t>
            </a:r>
            <a:r>
              <a:rPr lang="en-US" sz="1200" dirty="0" smtClean="0"/>
              <a:t>)</a:t>
            </a:r>
            <a:endParaRPr lang="en-US" sz="1200" dirty="0"/>
          </a:p>
        </p:txBody>
      </p:sp>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More on GLM - Moderation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r>
              <a:rPr lang="en-US" sz="1800" dirty="0" smtClean="0"/>
              <a:t>Is miles/Gallon associated with horse power and weight?</a:t>
            </a:r>
          </a:p>
          <a:p>
            <a:r>
              <a:rPr lang="en-US" sz="1800" dirty="0" smtClean="0"/>
              <a:t>Does the effect of horse power depend on the weight of the car?</a:t>
            </a:r>
          </a:p>
          <a:p>
            <a:pPr marL="0" indent="0">
              <a:buNone/>
            </a:pPr>
            <a:r>
              <a:rPr lang="en-US" sz="1800" dirty="0" smtClean="0"/>
              <a:t>-&gt; Fit a GLM with miles/Gallon as the DV, and horse power, weight and their interaction term as the IV with the “:” operator.</a:t>
            </a:r>
          </a:p>
          <a:p>
            <a:pPr marL="0" indent="0">
              <a:buNone/>
            </a:pPr>
            <a:r>
              <a:rPr lang="en-US" sz="1800" b="1" dirty="0" smtClean="0">
                <a:solidFill>
                  <a:srgbClr val="FF0000"/>
                </a:solidFill>
              </a:rPr>
              <a:t>lm(DV ~ IV</a:t>
            </a:r>
            <a:r>
              <a:rPr lang="en-US" sz="1800" b="1" baseline="-25000" dirty="0" smtClean="0">
                <a:solidFill>
                  <a:srgbClr val="FF0000"/>
                </a:solidFill>
              </a:rPr>
              <a:t>1</a:t>
            </a:r>
            <a:r>
              <a:rPr lang="en-US" sz="1800" b="1" dirty="0" smtClean="0">
                <a:solidFill>
                  <a:srgbClr val="FF0000"/>
                </a:solidFill>
              </a:rPr>
              <a:t> + IV</a:t>
            </a:r>
            <a:r>
              <a:rPr lang="en-US" sz="1800" b="1" baseline="-25000" dirty="0" smtClean="0">
                <a:solidFill>
                  <a:srgbClr val="FF0000"/>
                </a:solidFill>
              </a:rPr>
              <a:t>2</a:t>
            </a:r>
            <a:r>
              <a:rPr lang="en-US" sz="1800" b="1" dirty="0" smtClean="0">
                <a:solidFill>
                  <a:srgbClr val="FF0000"/>
                </a:solidFill>
              </a:rPr>
              <a:t> + IV</a:t>
            </a:r>
            <a:r>
              <a:rPr lang="en-US" sz="1800" b="1" baseline="-25000" dirty="0" smtClean="0">
                <a:solidFill>
                  <a:srgbClr val="FF0000"/>
                </a:solidFill>
              </a:rPr>
              <a:t>1</a:t>
            </a:r>
            <a:r>
              <a:rPr lang="en-US" sz="1800" b="1" dirty="0" smtClean="0">
                <a:solidFill>
                  <a:srgbClr val="FF0000"/>
                </a:solidFill>
              </a:rPr>
              <a:t>:IV</a:t>
            </a:r>
            <a:r>
              <a:rPr lang="en-US" sz="1800" b="1" baseline="-25000" dirty="0" smtClean="0">
                <a:solidFill>
                  <a:srgbClr val="FF0000"/>
                </a:solidFill>
              </a:rPr>
              <a:t>2,</a:t>
            </a:r>
            <a:r>
              <a:rPr lang="en-US" sz="1800" b="1" dirty="0" smtClean="0">
                <a:solidFill>
                  <a:srgbClr val="FF0000"/>
                </a:solidFill>
              </a:rPr>
              <a:t> data = dataset)</a:t>
            </a:r>
          </a:p>
          <a:p>
            <a:pPr marL="0" indent="0">
              <a:buNone/>
            </a:pPr>
            <a:endParaRPr lang="en-US" sz="1800" dirty="0"/>
          </a:p>
          <a:p>
            <a:pPr marL="0" indent="0">
              <a:buNone/>
            </a:pPr>
            <a:endParaRPr lang="en-US" sz="1800"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631" y="1340768"/>
            <a:ext cx="8297241"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More on GLM - Moderation</a:t>
            </a:r>
            <a:endParaRPr lang="en-US" dirty="0"/>
          </a:p>
        </p:txBody>
      </p:sp>
      <p:sp>
        <p:nvSpPr>
          <p:cNvPr id="3" name="Content Placeholder 2"/>
          <p:cNvSpPr>
            <a:spLocks noGrp="1"/>
          </p:cNvSpPr>
          <p:nvPr>
            <p:ph idx="1"/>
          </p:nvPr>
        </p:nvSpPr>
        <p:spPr>
          <a:xfrm>
            <a:off x="457200" y="1196752"/>
            <a:ext cx="8229600" cy="4929411"/>
          </a:xfrm>
        </p:spPr>
        <p:txBody>
          <a:bodyPr/>
          <a:lstStyle/>
          <a:p>
            <a:r>
              <a:rPr lang="en-US" sz="1800" dirty="0" smtClean="0"/>
              <a:t>Mean-center the two IVs</a:t>
            </a:r>
          </a:p>
          <a:p>
            <a:endParaRPr lang="en-US" sz="1800" dirty="0"/>
          </a:p>
          <a:p>
            <a:endParaRPr lang="en-US" sz="1800" dirty="0" smtClean="0"/>
          </a:p>
          <a:p>
            <a:r>
              <a:rPr lang="en-US" sz="1800" dirty="0" smtClean="0"/>
              <a:t>Conduct the GLM using the mean centered variables.</a:t>
            </a:r>
          </a:p>
          <a:p>
            <a:endParaRPr lang="en-US" sz="1800" dirty="0" smtClean="0"/>
          </a:p>
          <a:p>
            <a:endParaRPr lang="en-US"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37824"/>
            <a:ext cx="4052312"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636912"/>
            <a:ext cx="5712780"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GLM - Moderation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The coefficient of </a:t>
            </a:r>
            <a:r>
              <a:rPr lang="en-US" sz="1800" dirty="0" err="1" smtClean="0"/>
              <a:t>hp_c</a:t>
            </a:r>
            <a:r>
              <a:rPr lang="en-US" sz="1800" dirty="0" smtClean="0"/>
              <a:t> represents the effect of horse power on millage per gallon when weight is 0.</a:t>
            </a:r>
          </a:p>
          <a:p>
            <a:r>
              <a:rPr lang="en-US" sz="1800" dirty="0" smtClean="0"/>
              <a:t>The coefficient of </a:t>
            </a:r>
            <a:r>
              <a:rPr lang="en-US" sz="1800" dirty="0" err="1" smtClean="0"/>
              <a:t>wt_c</a:t>
            </a:r>
            <a:r>
              <a:rPr lang="en-US" sz="1800" dirty="0" smtClean="0"/>
              <a:t> represents the effect of weight on millage per gallon when </a:t>
            </a:r>
            <a:r>
              <a:rPr lang="en-US" sz="1800" dirty="0" err="1" smtClean="0"/>
              <a:t>hp</a:t>
            </a:r>
            <a:r>
              <a:rPr lang="en-US" sz="1800" dirty="0" smtClean="0"/>
              <a:t> is 0. </a:t>
            </a:r>
          </a:p>
          <a:p>
            <a:r>
              <a:rPr lang="en-US" sz="1800" dirty="0" smtClean="0"/>
              <a:t>The coefficient of </a:t>
            </a:r>
            <a:r>
              <a:rPr lang="en-US" sz="1800" dirty="0" err="1" smtClean="0"/>
              <a:t>hp_c:wt_c</a:t>
            </a:r>
            <a:r>
              <a:rPr lang="en-US" sz="1800" dirty="0" smtClean="0"/>
              <a:t> represents the moderation effect of horse power and weight. How should the be interpreted?</a:t>
            </a:r>
          </a:p>
          <a:p>
            <a:r>
              <a:rPr lang="en-US" sz="1800" dirty="0" smtClean="0"/>
              <a:t>-&gt; Interaction plot using the </a:t>
            </a:r>
            <a:r>
              <a:rPr lang="en-US" sz="1800" i="1" dirty="0" smtClean="0"/>
              <a:t>effects</a:t>
            </a:r>
            <a:r>
              <a:rPr lang="en-US" sz="1800" dirty="0" smtClean="0"/>
              <a:t> function from the effect </a:t>
            </a:r>
            <a:r>
              <a:rPr lang="en-US" sz="1800" i="1" dirty="0" smtClean="0"/>
              <a:t>package</a:t>
            </a:r>
          </a:p>
          <a:p>
            <a:pPr marL="0" indent="0">
              <a:buNone/>
            </a:pPr>
            <a:endParaRPr lang="en-US" sz="1800"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455" y="3933056"/>
            <a:ext cx="8076147"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455" y="3519488"/>
            <a:ext cx="1858490" cy="269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98487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GLM - Moderation</a:t>
            </a:r>
            <a:endParaRPr lang="en-US" dirty="0"/>
          </a:p>
        </p:txBody>
      </p:sp>
      <p:pic>
        <p:nvPicPr>
          <p:cNvPr id="399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015590"/>
            <a:ext cx="6552728" cy="5599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23248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GLM – Moderation</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The effect of horse power appears to be strongest for cars with lower weight</a:t>
            </a:r>
          </a:p>
          <a:p>
            <a:r>
              <a:rPr lang="en-US" sz="1800" dirty="0" smtClean="0"/>
              <a:t>Simple effect</a:t>
            </a:r>
          </a:p>
          <a:p>
            <a:pPr lvl="1"/>
            <a:r>
              <a:rPr lang="en-US" sz="1800" dirty="0" smtClean="0"/>
              <a:t>Testing the effect of horse power at different level of weight</a:t>
            </a:r>
          </a:p>
          <a:p>
            <a:pPr lvl="1"/>
            <a:r>
              <a:rPr lang="en-US" sz="1800" dirty="0" smtClean="0"/>
              <a:t>Re-center the weight variable</a:t>
            </a:r>
            <a:endParaRPr lang="en-US" sz="1800" dirty="0"/>
          </a:p>
          <a:p>
            <a:pPr lvl="1"/>
            <a:r>
              <a:rPr lang="en-US" sz="1800" dirty="0" smtClean="0"/>
              <a:t>Create two new variables of weight: One centered at 1 SD above the mean and one centered at 1 SD below the mean</a:t>
            </a:r>
          </a:p>
          <a:p>
            <a:pPr lvl="1"/>
            <a:r>
              <a:rPr lang="en-US" sz="1800" dirty="0" smtClean="0"/>
              <a:t>Rerun the GLM with the new weight variable</a:t>
            </a:r>
          </a:p>
          <a:p>
            <a:pPr lvl="1"/>
            <a:endParaRPr lang="en-US" sz="1800" dirty="0" smtClean="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325" y="3637852"/>
            <a:ext cx="6328268" cy="655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23248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GLM - Moderation</a:t>
            </a:r>
            <a:endParaRPr lang="en-US" dirty="0"/>
          </a:p>
        </p:txBody>
      </p:sp>
      <p:pic>
        <p:nvPicPr>
          <p:cNvPr id="4301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340767"/>
            <a:ext cx="8136904" cy="438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23248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GLM - Moderation</a:t>
            </a:r>
            <a:endParaRPr lang="en-US" dirty="0"/>
          </a:p>
        </p:txBody>
      </p:sp>
      <p:pic>
        <p:nvPicPr>
          <p:cNvPr id="440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7902932"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2324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Scalar</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2000" dirty="0" smtClean="0"/>
              <a:t>You can find out the value an object hold by typing the name of the object in console. R is case sensitive.</a:t>
            </a:r>
          </a:p>
          <a:p>
            <a:pPr marL="0" indent="0">
              <a:buNone/>
            </a:pPr>
            <a:endParaRPr lang="en-US" sz="2000" dirty="0" smtClean="0"/>
          </a:p>
          <a:p>
            <a:pPr marL="0" indent="0">
              <a:buNone/>
            </a:pPr>
            <a:endParaRPr lang="en-US" sz="2000" dirty="0" smtClean="0"/>
          </a:p>
          <a:p>
            <a:pPr marL="0" indent="0">
              <a:buNone/>
            </a:pPr>
            <a:endParaRPr lang="en-US" sz="2000" dirty="0" smtClean="0"/>
          </a:p>
          <a:p>
            <a:pPr marL="0" indent="0">
              <a:buNone/>
            </a:pPr>
            <a:endParaRPr lang="en-US" sz="2000" dirty="0" smtClean="0"/>
          </a:p>
          <a:p>
            <a:pPr marL="0" indent="0">
              <a:buNone/>
            </a:pPr>
            <a:r>
              <a:rPr lang="en-US" sz="2000" dirty="0" smtClean="0"/>
              <a:t>Objects defined can be found on top right panel.</a:t>
            </a:r>
          </a:p>
          <a:p>
            <a:endParaRPr lang="en-US" sz="20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16832"/>
            <a:ext cx="1080120" cy="1466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789040"/>
            <a:ext cx="4488723" cy="2664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81652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Scalar</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Scalar can be used to hold a string of characters.</a:t>
            </a:r>
          </a:p>
          <a:p>
            <a:pPr lvl="1"/>
            <a:r>
              <a:rPr lang="en-US" sz="1400" dirty="0" smtClean="0"/>
              <a:t>Always use double quotation mark “  ” to wrap around the string.</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a:p>
          <a:p>
            <a:endParaRPr lang="en-US" sz="1800" dirty="0" smtClean="0"/>
          </a:p>
          <a:p>
            <a:endParaRPr lang="en-US" sz="1800" dirty="0"/>
          </a:p>
          <a:p>
            <a:r>
              <a:rPr lang="en-US" sz="1800" b="1" dirty="0" smtClean="0"/>
              <a:t>paste() </a:t>
            </a:r>
            <a:r>
              <a:rPr lang="en-US" sz="1800" dirty="0" smtClean="0"/>
              <a:t>is a R function for joining string.</a:t>
            </a:r>
          </a:p>
          <a:p>
            <a:r>
              <a:rPr lang="en-US" sz="1800" dirty="0" smtClean="0"/>
              <a:t>The following command is equivalent to</a:t>
            </a:r>
            <a:br>
              <a:rPr lang="en-US" sz="1800" dirty="0" smtClean="0"/>
            </a:br>
            <a:r>
              <a:rPr lang="en-US" sz="1800" dirty="0" smtClean="0"/>
              <a:t>the above paste command</a:t>
            </a:r>
            <a:br>
              <a:rPr lang="en-US" sz="1800" dirty="0" smtClean="0"/>
            </a:br>
            <a:r>
              <a:rPr lang="en-US" sz="1800" i="1" dirty="0" err="1" smtClean="0">
                <a:solidFill>
                  <a:srgbClr val="FF0000"/>
                </a:solidFill>
              </a:rPr>
              <a:t>full_name</a:t>
            </a:r>
            <a:r>
              <a:rPr lang="en-US" sz="1800" i="1" dirty="0" smtClean="0">
                <a:solidFill>
                  <a:srgbClr val="FF0000"/>
                </a:solidFill>
              </a:rPr>
              <a:t> &lt;- “Gary Chan”</a:t>
            </a:r>
          </a:p>
          <a:p>
            <a:endParaRPr lang="en-US" sz="1800" dirty="0" smtClean="0"/>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087" y="1913964"/>
            <a:ext cx="3312632" cy="725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3" y="3645024"/>
            <a:ext cx="7344816" cy="767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837" y="2646556"/>
            <a:ext cx="3201075" cy="800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994542"/>
            <a:ext cx="4103550" cy="2110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GB" dirty="0" smtClean="0"/>
              <a:t>Variables and data structure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GB" sz="1600" dirty="0" smtClean="0"/>
              <a:t>Vector is a sequence of data element of the same type (numbers, strings, </a:t>
            </a:r>
            <a:r>
              <a:rPr lang="en-GB" sz="1600" dirty="0" err="1" smtClean="0"/>
              <a:t>etc</a:t>
            </a:r>
            <a:r>
              <a:rPr lang="en-GB" sz="1600" dirty="0" smtClean="0"/>
              <a:t>)</a:t>
            </a:r>
          </a:p>
          <a:p>
            <a:pPr lvl="1"/>
            <a:r>
              <a:rPr lang="en-GB" sz="1600" dirty="0" smtClean="0"/>
              <a:t>The function “</a:t>
            </a:r>
            <a:r>
              <a:rPr lang="en-GB" sz="1600" b="1" dirty="0" smtClean="0"/>
              <a:t>c()</a:t>
            </a:r>
            <a:r>
              <a:rPr lang="en-GB" sz="1600" dirty="0" smtClean="0"/>
              <a:t>” can be used to create vectors.</a:t>
            </a:r>
            <a:endParaRPr lang="en-AU" sz="1600" dirty="0" smtClean="0"/>
          </a:p>
          <a:p>
            <a:endParaRPr lang="en-US" sz="1600" dirty="0"/>
          </a:p>
        </p:txBody>
      </p:sp>
      <p:pic>
        <p:nvPicPr>
          <p:cNvPr id="4" name="Picture 2" descr="C:\Users\Gary\Dropbox\Post doc\R workshop\Workshop 1\figure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44824"/>
            <a:ext cx="8208912" cy="4802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Vector</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endParaRPr lang="en-US" sz="1800" dirty="0" smtClean="0"/>
          </a:p>
          <a:p>
            <a:endParaRPr lang="en-US" sz="1800" dirty="0"/>
          </a:p>
          <a:p>
            <a:endParaRPr lang="en-US" sz="1800" dirty="0" smtClean="0"/>
          </a:p>
          <a:p>
            <a:endParaRPr lang="en-US" sz="1800" dirty="0" smtClean="0"/>
          </a:p>
          <a:p>
            <a:endParaRPr lang="en-US" sz="1800" dirty="0" smtClean="0"/>
          </a:p>
          <a:p>
            <a:r>
              <a:rPr lang="en-US" sz="1800" dirty="0" smtClean="0"/>
              <a:t>The specific element in a vector can be extracted by its position using the square bracket. The colon operator “:” in weight[2:4] means “from 2 to 4”.</a:t>
            </a:r>
          </a:p>
          <a:p>
            <a:endParaRPr lang="en-US" sz="1800" dirty="0"/>
          </a:p>
          <a:p>
            <a:endParaRPr lang="en-US" sz="1800" dirty="0" smtClean="0"/>
          </a:p>
          <a:p>
            <a:endParaRPr lang="en-US" sz="1800" dirty="0"/>
          </a:p>
          <a:p>
            <a:endParaRPr lang="en-US" sz="1800" dirty="0" smtClean="0"/>
          </a:p>
          <a:p>
            <a:endParaRPr lang="en-US" sz="1800" dirty="0"/>
          </a:p>
          <a:p>
            <a:pPr marL="0" indent="0">
              <a:buNone/>
            </a:pPr>
            <a:endParaRPr lang="en-US" sz="1800"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069" y="1340768"/>
            <a:ext cx="3747728"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698" y="3687982"/>
            <a:ext cx="2215139" cy="1311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US" dirty="0" smtClean="0"/>
              <a:t>Vector</a:t>
            </a:r>
            <a:endParaRPr lang="en-US" dirty="0"/>
          </a:p>
        </p:txBody>
      </p:sp>
      <p:sp>
        <p:nvSpPr>
          <p:cNvPr id="3" name="Content Placeholder 2"/>
          <p:cNvSpPr>
            <a:spLocks noGrp="1"/>
          </p:cNvSpPr>
          <p:nvPr>
            <p:ph idx="1"/>
          </p:nvPr>
        </p:nvSpPr>
        <p:spPr/>
        <p:txBody>
          <a:bodyPr/>
          <a:lstStyle/>
          <a:p>
            <a:r>
              <a:rPr lang="en-US" sz="1800" dirty="0" smtClean="0"/>
              <a:t>You can also create a vector of string (text).</a:t>
            </a:r>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r>
              <a:rPr lang="en-US" sz="1800" dirty="0" smtClean="0"/>
              <a:t>#Anything line starts with # is treated as comments and is ignored by R.</a:t>
            </a:r>
          </a:p>
          <a:p>
            <a:endParaRPr lang="en-US"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0848"/>
            <a:ext cx="6884281"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65221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Vector</a:t>
            </a:r>
            <a:endParaRPr lang="en-AU"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a:t>Subset of vector can </a:t>
            </a:r>
            <a:r>
              <a:rPr lang="en-US" sz="1800" dirty="0" smtClean="0"/>
              <a:t>be </a:t>
            </a:r>
            <a:r>
              <a:rPr lang="en-US" sz="1800" dirty="0"/>
              <a:t>extracted using logical </a:t>
            </a:r>
            <a:r>
              <a:rPr lang="en-US" sz="1800" dirty="0" smtClean="0"/>
              <a:t>operator.</a:t>
            </a:r>
          </a:p>
          <a:p>
            <a:endParaRPr lang="en-US" sz="1800" dirty="0"/>
          </a:p>
          <a:p>
            <a:endParaRPr lang="en-US" sz="1800" dirty="0" smtClean="0"/>
          </a:p>
          <a:p>
            <a:endParaRPr lang="en-US" sz="1800" dirty="0"/>
          </a:p>
          <a:p>
            <a:r>
              <a:rPr lang="en-US" sz="1800" dirty="0" smtClean="0"/>
              <a:t>List of logical operator</a:t>
            </a:r>
          </a:p>
          <a:p>
            <a:endParaRPr lang="en-US" sz="1800" dirty="0"/>
          </a:p>
          <a:p>
            <a:endParaRPr lang="en-AU"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2472644"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104068523"/>
              </p:ext>
            </p:extLst>
          </p:nvPr>
        </p:nvGraphicFramePr>
        <p:xfrm>
          <a:off x="827584" y="3140968"/>
          <a:ext cx="6096000" cy="259588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Operator</a:t>
                      </a:r>
                      <a:endParaRPr lang="en-AU" dirty="0"/>
                    </a:p>
                  </a:txBody>
                  <a:tcPr/>
                </a:tc>
                <a:tc>
                  <a:txBody>
                    <a:bodyPr/>
                    <a:lstStyle/>
                    <a:p>
                      <a:endParaRPr lang="en-AU" dirty="0"/>
                    </a:p>
                  </a:txBody>
                  <a:tcPr/>
                </a:tc>
              </a:tr>
              <a:tr h="370840">
                <a:tc>
                  <a:txBody>
                    <a:bodyPr/>
                    <a:lstStyle/>
                    <a:p>
                      <a:r>
                        <a:rPr lang="en-US" dirty="0" smtClean="0"/>
                        <a:t>&lt;</a:t>
                      </a:r>
                      <a:endParaRPr lang="en-AU" dirty="0"/>
                    </a:p>
                  </a:txBody>
                  <a:tcPr/>
                </a:tc>
                <a:tc>
                  <a:txBody>
                    <a:bodyPr/>
                    <a:lstStyle/>
                    <a:p>
                      <a:r>
                        <a:rPr lang="en-US" dirty="0" smtClean="0"/>
                        <a:t>Less than</a:t>
                      </a:r>
                      <a:endParaRPr lang="en-AU" dirty="0"/>
                    </a:p>
                  </a:txBody>
                  <a:tcPr/>
                </a:tc>
              </a:tr>
              <a:tr h="370840">
                <a:tc>
                  <a:txBody>
                    <a:bodyPr/>
                    <a:lstStyle/>
                    <a:p>
                      <a:r>
                        <a:rPr lang="en-US" dirty="0" smtClean="0"/>
                        <a:t>&lt;=</a:t>
                      </a:r>
                      <a:endParaRPr lang="en-AU" dirty="0"/>
                    </a:p>
                  </a:txBody>
                  <a:tcPr/>
                </a:tc>
                <a:tc>
                  <a:txBody>
                    <a:bodyPr/>
                    <a:lstStyle/>
                    <a:p>
                      <a:r>
                        <a:rPr lang="en-US" dirty="0" smtClean="0"/>
                        <a:t>Less than or equal to</a:t>
                      </a:r>
                      <a:endParaRPr lang="en-AU" dirty="0"/>
                    </a:p>
                  </a:txBody>
                  <a:tcPr/>
                </a:tc>
              </a:tr>
              <a:tr h="370840">
                <a:tc>
                  <a:txBody>
                    <a:bodyPr/>
                    <a:lstStyle/>
                    <a:p>
                      <a:r>
                        <a:rPr lang="en-US" dirty="0" smtClean="0"/>
                        <a:t>&gt;</a:t>
                      </a:r>
                      <a:endParaRPr lang="en-AU" dirty="0"/>
                    </a:p>
                  </a:txBody>
                  <a:tcPr/>
                </a:tc>
                <a:tc>
                  <a:txBody>
                    <a:bodyPr/>
                    <a:lstStyle/>
                    <a:p>
                      <a:r>
                        <a:rPr lang="en-US" dirty="0" smtClean="0"/>
                        <a:t>Larger</a:t>
                      </a:r>
                      <a:r>
                        <a:rPr lang="en-US" baseline="0" dirty="0" smtClean="0"/>
                        <a:t> than</a:t>
                      </a:r>
                      <a:endParaRPr lang="en-AU" dirty="0"/>
                    </a:p>
                  </a:txBody>
                  <a:tcPr/>
                </a:tc>
              </a:tr>
              <a:tr h="370840">
                <a:tc>
                  <a:txBody>
                    <a:bodyPr/>
                    <a:lstStyle/>
                    <a:p>
                      <a:r>
                        <a:rPr lang="en-US" dirty="0" smtClean="0"/>
                        <a:t>&gt;=</a:t>
                      </a:r>
                      <a:endParaRPr lang="en-AU" dirty="0"/>
                    </a:p>
                  </a:txBody>
                  <a:tcPr/>
                </a:tc>
                <a:tc>
                  <a:txBody>
                    <a:bodyPr/>
                    <a:lstStyle/>
                    <a:p>
                      <a:r>
                        <a:rPr lang="en-US" dirty="0" smtClean="0"/>
                        <a:t>Larger than or equal to</a:t>
                      </a:r>
                      <a:endParaRPr lang="en-AU" dirty="0"/>
                    </a:p>
                  </a:txBody>
                  <a:tcPr/>
                </a:tc>
              </a:tr>
              <a:tr h="370840">
                <a:tc>
                  <a:txBody>
                    <a:bodyPr/>
                    <a:lstStyle/>
                    <a:p>
                      <a:r>
                        <a:rPr lang="en-US" dirty="0" smtClean="0"/>
                        <a:t>==</a:t>
                      </a:r>
                      <a:endParaRPr lang="en-AU" dirty="0"/>
                    </a:p>
                  </a:txBody>
                  <a:tcPr/>
                </a:tc>
                <a:tc>
                  <a:txBody>
                    <a:bodyPr/>
                    <a:lstStyle/>
                    <a:p>
                      <a:r>
                        <a:rPr lang="en-US" dirty="0" smtClean="0"/>
                        <a:t>Equal to</a:t>
                      </a:r>
                      <a:endParaRPr lang="en-AU" dirty="0"/>
                    </a:p>
                  </a:txBody>
                  <a:tcPr/>
                </a:tc>
              </a:tr>
              <a:tr h="370840">
                <a:tc>
                  <a:txBody>
                    <a:bodyPr/>
                    <a:lstStyle/>
                    <a:p>
                      <a:r>
                        <a:rPr lang="en-US" dirty="0" smtClean="0"/>
                        <a:t>!=</a:t>
                      </a:r>
                      <a:endParaRPr lang="en-AU" dirty="0"/>
                    </a:p>
                  </a:txBody>
                  <a:tcPr/>
                </a:tc>
                <a:tc>
                  <a:txBody>
                    <a:bodyPr/>
                    <a:lstStyle/>
                    <a:p>
                      <a:r>
                        <a:rPr lang="en-US" dirty="0" smtClean="0"/>
                        <a:t>Not equal to</a:t>
                      </a:r>
                      <a:endParaRPr lang="en-AU" dirty="0"/>
                    </a:p>
                  </a:txBody>
                  <a:tcPr/>
                </a:tc>
              </a:tr>
            </a:tbl>
          </a:graphicData>
        </a:graphic>
      </p:graphicFrame>
    </p:spTree>
    <p:extLst>
      <p:ext uri="{BB962C8B-B14F-4D97-AF65-F5344CB8AC3E}">
        <p14:creationId xmlns:p14="http://schemas.microsoft.com/office/powerpoint/2010/main" val="1491421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 Why R?</a:t>
            </a:r>
            <a:endParaRPr lang="en-AU" dirty="0"/>
          </a:p>
        </p:txBody>
      </p:sp>
      <p:sp>
        <p:nvSpPr>
          <p:cNvPr id="3" name="Content Placeholder 2"/>
          <p:cNvSpPr>
            <a:spLocks noGrp="1"/>
          </p:cNvSpPr>
          <p:nvPr>
            <p:ph idx="1"/>
          </p:nvPr>
        </p:nvSpPr>
        <p:spPr/>
        <p:txBody>
          <a:bodyPr>
            <a:normAutofit lnSpcReduction="10000"/>
          </a:bodyPr>
          <a:lstStyle/>
          <a:p>
            <a:r>
              <a:rPr lang="en-US" dirty="0" smtClean="0"/>
              <a:t>R is a programming language for statistical computing</a:t>
            </a:r>
          </a:p>
          <a:p>
            <a:pPr lvl="1"/>
            <a:r>
              <a:rPr lang="en-US" dirty="0" smtClean="0"/>
              <a:t>It is based on the S language developed at Bell Laboratories </a:t>
            </a:r>
          </a:p>
          <a:p>
            <a:r>
              <a:rPr lang="en-US" dirty="0" smtClean="0"/>
              <a:t>It is one of the most versatile statistical analysis package</a:t>
            </a:r>
          </a:p>
          <a:p>
            <a:pPr lvl="1"/>
            <a:r>
              <a:rPr lang="en-US" dirty="0" smtClean="0"/>
              <a:t>Thousands of developers work on R packages and contribute to its development</a:t>
            </a:r>
          </a:p>
          <a:p>
            <a:pPr lvl="1"/>
            <a:r>
              <a:rPr lang="en-US" dirty="0" smtClean="0"/>
              <a:t>New methods become available for download on weekly basis.</a:t>
            </a:r>
            <a:endParaRPr lang="en-US" dirty="0"/>
          </a:p>
          <a:p>
            <a:pPr lvl="1"/>
            <a:endParaRPr lang="en-US" dirty="0"/>
          </a:p>
        </p:txBody>
      </p:sp>
    </p:spTree>
    <p:extLst>
      <p:ext uri="{BB962C8B-B14F-4D97-AF65-F5344CB8AC3E}">
        <p14:creationId xmlns:p14="http://schemas.microsoft.com/office/powerpoint/2010/main" val="26294359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Vector</a:t>
            </a:r>
            <a:endParaRPr lang="en-US" dirty="0"/>
          </a:p>
        </p:txBody>
      </p:sp>
      <p:sp>
        <p:nvSpPr>
          <p:cNvPr id="3" name="Content Placeholder 2"/>
          <p:cNvSpPr>
            <a:spLocks noGrp="1"/>
          </p:cNvSpPr>
          <p:nvPr>
            <p:ph idx="1"/>
          </p:nvPr>
        </p:nvSpPr>
        <p:spPr>
          <a:xfrm>
            <a:off x="457200" y="1052736"/>
            <a:ext cx="8229600" cy="5073427"/>
          </a:xfrm>
        </p:spPr>
        <p:txBody>
          <a:bodyPr>
            <a:normAutofit/>
          </a:bodyPr>
          <a:lstStyle/>
          <a:p>
            <a:r>
              <a:rPr lang="en-US" sz="1800" dirty="0" smtClean="0"/>
              <a:t>Most of arithmetic functions in R can be applied to scalar or vector. </a:t>
            </a:r>
          </a:p>
          <a:p>
            <a:endParaRPr lang="en-US" sz="1800" dirty="0"/>
          </a:p>
          <a:p>
            <a:endParaRPr lang="en-US" sz="1800" dirty="0" smtClean="0"/>
          </a:p>
          <a:p>
            <a:endParaRPr lang="en-US" sz="1800" dirty="0"/>
          </a:p>
          <a:p>
            <a:endParaRPr lang="en-US" sz="1800" dirty="0" smtClean="0"/>
          </a:p>
          <a:p>
            <a:endParaRPr lang="en-US" sz="1800" dirty="0" smtClean="0"/>
          </a:p>
          <a:p>
            <a:pPr marL="0" indent="0">
              <a:buNone/>
            </a:pPr>
            <a:r>
              <a:rPr lang="en-US" sz="1800" dirty="0" smtClean="0"/>
              <a:t>Taking logarithm of a scalar and a vector – using the function </a:t>
            </a:r>
            <a:r>
              <a:rPr lang="en-US" sz="1800" i="1" dirty="0" smtClean="0"/>
              <a:t>log()</a:t>
            </a:r>
            <a:r>
              <a:rPr lang="en-US" sz="1800" dirty="0" smtClean="0"/>
              <a:t/>
            </a:r>
            <a:br>
              <a:rPr lang="en-US" sz="1800" dirty="0" smtClean="0"/>
            </a:br>
            <a:endParaRPr lang="en-US" sz="18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12775"/>
            <a:ext cx="1512168" cy="1428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348" y="3429000"/>
            <a:ext cx="45208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58540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Vector</a:t>
            </a:r>
            <a:endParaRPr lang="en-AU" dirty="0"/>
          </a:p>
        </p:txBody>
      </p:sp>
      <p:sp>
        <p:nvSpPr>
          <p:cNvPr id="3" name="Content Placeholder 2"/>
          <p:cNvSpPr>
            <a:spLocks noGrp="1"/>
          </p:cNvSpPr>
          <p:nvPr>
            <p:ph idx="1"/>
          </p:nvPr>
        </p:nvSpPr>
        <p:spPr>
          <a:xfrm>
            <a:off x="457200" y="1124744"/>
            <a:ext cx="8229600" cy="5001419"/>
          </a:xfrm>
        </p:spPr>
        <p:txBody>
          <a:bodyPr/>
          <a:lstStyle/>
          <a:p>
            <a:r>
              <a:rPr lang="en-US" sz="1800" dirty="0" smtClean="0"/>
              <a:t>You can also use the value of a scalar/ vector to perform some computations, and update the value the scalar/vector</a:t>
            </a:r>
          </a:p>
          <a:p>
            <a:endParaRPr lang="en-US" sz="1800" dirty="0" smtClean="0"/>
          </a:p>
          <a:p>
            <a:endParaRPr lang="en-US" sz="1800" dirty="0" smtClean="0"/>
          </a:p>
          <a:p>
            <a:endParaRPr lang="en-US" sz="1800" dirty="0" smtClean="0"/>
          </a:p>
          <a:p>
            <a:r>
              <a:rPr lang="en-US" sz="1800" dirty="0" smtClean="0"/>
              <a:t>Some </a:t>
            </a:r>
            <a:r>
              <a:rPr lang="en-US" sz="1800" dirty="0"/>
              <a:t>useful functions operating on </a:t>
            </a:r>
            <a:r>
              <a:rPr lang="en-US" sz="1800" dirty="0" smtClean="0"/>
              <a:t>vector</a:t>
            </a:r>
          </a:p>
          <a:p>
            <a:endParaRPr lang="en-US" dirty="0"/>
          </a:p>
          <a:p>
            <a:endParaRPr lang="en-AU"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212976"/>
            <a:ext cx="5615338"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700808"/>
            <a:ext cx="1152128"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14081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Vector</a:t>
            </a:r>
            <a:endParaRPr lang="en-US" dirty="0"/>
          </a:p>
        </p:txBody>
      </p:sp>
      <p:sp>
        <p:nvSpPr>
          <p:cNvPr id="5" name="Content Placeholder 4"/>
          <p:cNvSpPr>
            <a:spLocks noGrp="1"/>
          </p:cNvSpPr>
          <p:nvPr>
            <p:ph idx="1"/>
          </p:nvPr>
        </p:nvSpPr>
        <p:spPr/>
        <p:txBody>
          <a:bodyPr>
            <a:normAutofit/>
          </a:bodyPr>
          <a:lstStyle/>
          <a:p>
            <a:r>
              <a:rPr lang="en-US" sz="1800" dirty="0" smtClean="0"/>
              <a:t>You can also create objects to hold the output from a function</a:t>
            </a:r>
          </a:p>
          <a:p>
            <a:endParaRPr lang="en-US" sz="1800"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336" y="2060848"/>
            <a:ext cx="6810639" cy="1624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117488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GB" dirty="0" smtClean="0"/>
              <a:t>Vector</a:t>
            </a:r>
            <a:endParaRPr lang="en-US" dirty="0"/>
          </a:p>
        </p:txBody>
      </p:sp>
      <p:sp>
        <p:nvSpPr>
          <p:cNvPr id="3" name="Content Placeholder 2"/>
          <p:cNvSpPr>
            <a:spLocks noGrp="1"/>
          </p:cNvSpPr>
          <p:nvPr>
            <p:ph idx="1"/>
          </p:nvPr>
        </p:nvSpPr>
        <p:spPr>
          <a:xfrm>
            <a:off x="457200" y="1196752"/>
            <a:ext cx="8229600" cy="4929411"/>
          </a:xfrm>
        </p:spPr>
        <p:txBody>
          <a:bodyPr/>
          <a:lstStyle/>
          <a:p>
            <a:r>
              <a:rPr lang="en-GB" sz="1400" dirty="0" smtClean="0"/>
              <a:t>Examining correlation</a:t>
            </a:r>
          </a:p>
          <a:p>
            <a:pPr marL="342900" lvl="1" indent="0">
              <a:buNone/>
            </a:pPr>
            <a:r>
              <a:rPr lang="en-AU" sz="1400" b="1" dirty="0" smtClean="0"/>
              <a:t>&gt; </a:t>
            </a:r>
            <a:r>
              <a:rPr lang="en-AU" sz="1400" b="1" dirty="0" err="1" smtClean="0"/>
              <a:t>cor</a:t>
            </a:r>
            <a:r>
              <a:rPr lang="en-AU" sz="1400" b="1" dirty="0" smtClean="0"/>
              <a:t>(weight, height) </a:t>
            </a:r>
          </a:p>
          <a:p>
            <a:pPr marL="342900" lvl="1" indent="0">
              <a:buNone/>
            </a:pPr>
            <a:r>
              <a:rPr lang="en-AU" sz="1400" dirty="0" smtClean="0"/>
              <a:t>[1] 0.921128</a:t>
            </a:r>
          </a:p>
          <a:p>
            <a:r>
              <a:rPr lang="en-US" sz="1400" dirty="0" err="1" smtClean="0"/>
              <a:t>Scattorplot</a:t>
            </a:r>
            <a:endParaRPr lang="en-US" sz="1400" dirty="0" smtClean="0"/>
          </a:p>
          <a:p>
            <a:pPr marL="0" indent="0">
              <a:buNone/>
            </a:pPr>
            <a:r>
              <a:rPr lang="en-US" sz="1400" dirty="0" smtClean="0"/>
              <a:t>        </a:t>
            </a:r>
            <a:r>
              <a:rPr lang="en-US" sz="1400" b="1" dirty="0" smtClean="0"/>
              <a:t>&gt;plot(height ~ weight)</a:t>
            </a:r>
          </a:p>
          <a:p>
            <a:pPr marL="0" indent="0">
              <a:buNone/>
            </a:pPr>
            <a:endParaRPr lang="en-AU" sz="1800" dirty="0" smtClean="0"/>
          </a:p>
          <a:p>
            <a:pPr marL="342900" lvl="1" indent="0">
              <a:buNone/>
            </a:pPr>
            <a:endParaRPr lang="en-AU" dirty="0" smtClean="0"/>
          </a:p>
          <a:p>
            <a:pPr marL="342900" lvl="1" indent="0">
              <a:buNone/>
            </a:pPr>
            <a:endParaRPr lang="en-US" dirty="0" smtClean="0"/>
          </a:p>
          <a:p>
            <a:pPr marL="342900" lvl="1" indent="0">
              <a:buNone/>
            </a:pPr>
            <a:endParaRPr lang="en-GB" dirty="0" smtClean="0"/>
          </a:p>
          <a:p>
            <a:pPr lvl="1"/>
            <a:endParaRPr lang="en-AU" dirty="0" smtClean="0"/>
          </a:p>
          <a:p>
            <a:endParaRPr lang="en-US" dirty="0"/>
          </a:p>
        </p:txBody>
      </p:sp>
      <p:pic>
        <p:nvPicPr>
          <p:cNvPr id="4" name="Picture 3" descr="C:\Users\Gary\Dropbox\Post doc\R workshop\Workshop 1\figure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492896"/>
            <a:ext cx="6552728" cy="4197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Functions</a:t>
            </a:r>
            <a:endParaRPr lang="en-US" dirty="0"/>
          </a:p>
        </p:txBody>
      </p:sp>
      <p:sp>
        <p:nvSpPr>
          <p:cNvPr id="3" name="Content Placeholder 2"/>
          <p:cNvSpPr>
            <a:spLocks noGrp="1"/>
          </p:cNvSpPr>
          <p:nvPr>
            <p:ph idx="1"/>
          </p:nvPr>
        </p:nvSpPr>
        <p:spPr>
          <a:xfrm>
            <a:off x="467544" y="1196752"/>
            <a:ext cx="8229600" cy="4929411"/>
          </a:xfrm>
        </p:spPr>
        <p:txBody>
          <a:bodyPr>
            <a:normAutofit/>
          </a:bodyPr>
          <a:lstStyle/>
          <a:p>
            <a:r>
              <a:rPr lang="en-US" sz="1800" dirty="0" smtClean="0"/>
              <a:t>Whenever you have questions about a function, always look for help!</a:t>
            </a:r>
          </a:p>
          <a:p>
            <a:endParaRPr lang="en-US" sz="1800" dirty="0"/>
          </a:p>
          <a:p>
            <a:endParaRPr lang="en-US" sz="1800" dirty="0" smtClean="0"/>
          </a:p>
          <a:p>
            <a:r>
              <a:rPr lang="en-US" sz="1800" dirty="0" smtClean="0"/>
              <a:t>You can use the function</a:t>
            </a:r>
            <a:br>
              <a:rPr lang="en-US" sz="1800" dirty="0" smtClean="0"/>
            </a:br>
            <a:r>
              <a:rPr lang="en-US" sz="1800" b="1" dirty="0" err="1" smtClean="0"/>
              <a:t>help.search</a:t>
            </a:r>
            <a:r>
              <a:rPr lang="en-US" sz="1800" b="1" dirty="0" smtClean="0"/>
              <a:t>()</a:t>
            </a:r>
            <a:r>
              <a:rPr lang="en-US" sz="1800" dirty="0" smtClean="0"/>
              <a:t> to search the</a:t>
            </a:r>
            <a:br>
              <a:rPr lang="en-US" sz="1800" dirty="0" smtClean="0"/>
            </a:br>
            <a:r>
              <a:rPr lang="en-US" sz="1800" dirty="0" smtClean="0"/>
              <a:t>documentation in R.</a:t>
            </a:r>
            <a:br>
              <a:rPr lang="en-US" sz="1800" dirty="0" smtClean="0"/>
            </a:br>
            <a:r>
              <a:rPr lang="en-US" sz="1800" b="1" dirty="0" err="1" smtClean="0"/>
              <a:t>help.search</a:t>
            </a:r>
            <a:r>
              <a:rPr lang="en-US" sz="1800" b="1" dirty="0" smtClean="0"/>
              <a:t>(“</a:t>
            </a:r>
            <a:r>
              <a:rPr lang="en-US" sz="1800" b="1" dirty="0" err="1" smtClean="0"/>
              <a:t>cor</a:t>
            </a:r>
            <a:r>
              <a:rPr lang="en-US" sz="1800" b="1" dirty="0" smtClean="0"/>
              <a:t>”)</a:t>
            </a:r>
          </a:p>
          <a:p>
            <a:endParaRPr lang="en-US" sz="1800" dirty="0" smtClean="0"/>
          </a:p>
          <a:p>
            <a:pPr marL="0" indent="0">
              <a:buNone/>
            </a:pPr>
            <a:endParaRPr lang="en-US" sz="1800" dirty="0" smtClean="0"/>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28800"/>
            <a:ext cx="1656185" cy="293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585888"/>
            <a:ext cx="4680520" cy="5011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Data frame</a:t>
            </a:r>
            <a:endParaRPr lang="en-US" dirty="0"/>
          </a:p>
        </p:txBody>
      </p:sp>
      <p:sp>
        <p:nvSpPr>
          <p:cNvPr id="3" name="Content Placeholder 2"/>
          <p:cNvSpPr>
            <a:spLocks noGrp="1"/>
          </p:cNvSpPr>
          <p:nvPr>
            <p:ph idx="1"/>
          </p:nvPr>
        </p:nvSpPr>
        <p:spPr>
          <a:xfrm>
            <a:off x="457200" y="1196752"/>
            <a:ext cx="8229600" cy="4929411"/>
          </a:xfrm>
        </p:spPr>
        <p:txBody>
          <a:bodyPr/>
          <a:lstStyle/>
          <a:p>
            <a:r>
              <a:rPr lang="en-US" sz="1800" dirty="0" smtClean="0"/>
              <a:t>Similar to datasets typically seen other statistical software (e.g. SPSS)</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r>
              <a:rPr lang="en-US" sz="1800" dirty="0" smtClean="0"/>
              <a:t> A data frame is a collection of vectors</a:t>
            </a:r>
          </a:p>
          <a:p>
            <a:pPr marL="342900" lvl="1" indent="0">
              <a:buNone/>
            </a:pPr>
            <a:endParaRPr lang="en-AU" dirty="0" smtClean="0"/>
          </a:p>
          <a:p>
            <a:endParaRPr lang="en-US" dirty="0"/>
          </a:p>
        </p:txBody>
      </p:sp>
      <p:pic>
        <p:nvPicPr>
          <p:cNvPr id="4" name="Picture 2" descr="C:\Users\Gary\Dropbox\Post doc\R workshop\Workshop 1\figure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628800"/>
            <a:ext cx="5352345" cy="20918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3" y="4293096"/>
            <a:ext cx="7386245"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Data frame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Putting the vectors together. Note that the function c() can be used to create vector of string as well. Make sure you use double quotation mark to wrap around the string.</a:t>
            </a:r>
          </a:p>
          <a:p>
            <a:pPr marL="0" indent="0">
              <a:buNone/>
            </a:pPr>
            <a:endParaRPr lang="en-US" sz="2400" dirty="0" smtClean="0"/>
          </a:p>
          <a:p>
            <a:pPr marL="0" indent="0">
              <a:buNone/>
            </a:pPr>
            <a:endParaRPr lang="en-US" sz="2400" dirty="0" smtClean="0"/>
          </a:p>
          <a:p>
            <a:pPr marL="0" indent="0">
              <a:buNone/>
            </a:pPr>
            <a:endParaRPr lang="en-US" sz="2400" dirty="0" smtClean="0"/>
          </a:p>
          <a:p>
            <a:pPr marL="0" indent="0">
              <a:buNone/>
            </a:pPr>
            <a:endParaRPr lang="en-US" sz="2400" dirty="0" smtClean="0"/>
          </a:p>
          <a:p>
            <a:pPr marL="0" indent="0">
              <a:buNone/>
            </a:pPr>
            <a:endParaRPr lang="en-US" sz="1800" dirty="0" smtClean="0"/>
          </a:p>
          <a:p>
            <a:pPr marL="0" indent="0">
              <a:buNone/>
            </a:pPr>
            <a:r>
              <a:rPr lang="en-US" sz="1800" dirty="0" smtClean="0"/>
              <a:t>Examining the newly created data frame</a:t>
            </a:r>
            <a:endParaRPr lang="en-AU" sz="1800" dirty="0" smtClean="0"/>
          </a:p>
          <a:p>
            <a:endParaRPr lang="en-US" sz="2400" dirty="0"/>
          </a:p>
        </p:txBody>
      </p:sp>
      <p:pic>
        <p:nvPicPr>
          <p:cNvPr id="4" name="Picture 3" descr="C:\Users\Gary\Dropbox\Post doc\R workshop\Workshop 1\figure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22" y="1988840"/>
            <a:ext cx="7743838" cy="16561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Gary\Dropbox\Post doc\R workshop\Workshop 1\figure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13" y="4437112"/>
            <a:ext cx="7695855"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Data frame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The </a:t>
            </a:r>
            <a:r>
              <a:rPr lang="en-US" sz="1800" dirty="0" err="1" smtClean="0"/>
              <a:t>StudentData</a:t>
            </a:r>
            <a:r>
              <a:rPr lang="en-US" sz="1800" dirty="0" smtClean="0"/>
              <a:t> data frame contains 5 observations and 5 variables.</a:t>
            </a:r>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628800"/>
            <a:ext cx="6088063"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4437112"/>
            <a:ext cx="5238750" cy="233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Data frame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The variables in a data frame can be accessed by using the “$” sign with the expression </a:t>
            </a:r>
            <a:r>
              <a:rPr lang="en-US" sz="1800" i="1" dirty="0" err="1" smtClean="0">
                <a:solidFill>
                  <a:srgbClr val="FF0000"/>
                </a:solidFill>
              </a:rPr>
              <a:t>data_frame_name$variable_name</a:t>
            </a:r>
            <a:r>
              <a:rPr lang="en-US" sz="1400" i="1" dirty="0" smtClean="0"/>
              <a:t/>
            </a:r>
            <a:br>
              <a:rPr lang="en-US" sz="1400" i="1" dirty="0" smtClean="0"/>
            </a:br>
            <a:endParaRPr lang="en-US" sz="1400" i="1" dirty="0" smtClean="0"/>
          </a:p>
          <a:p>
            <a:endParaRPr lang="en-US" sz="1400" dirty="0" smtClean="0"/>
          </a:p>
          <a:p>
            <a:endParaRPr lang="en-US" sz="1600" dirty="0" smtClean="0"/>
          </a:p>
          <a:p>
            <a:endParaRPr lang="en-US" sz="1600" dirty="0" smtClean="0"/>
          </a:p>
          <a:p>
            <a:r>
              <a:rPr lang="en-US" sz="1800" dirty="0" smtClean="0"/>
              <a:t>New variables can be created within a data frame</a:t>
            </a:r>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pPr marL="0" indent="0">
              <a:buNone/>
            </a:pPr>
            <a:endParaRPr lang="en-US" sz="1600" dirty="0" smtClean="0"/>
          </a:p>
          <a:p>
            <a:endParaRPr lang="en-US" sz="1600" dirty="0" smtClean="0"/>
          </a:p>
          <a:p>
            <a:endParaRPr lang="en-US" sz="1600" dirty="0" smtClean="0"/>
          </a:p>
          <a:p>
            <a:endParaRPr lang="en-US" sz="1600" dirty="0" smtClean="0"/>
          </a:p>
          <a:p>
            <a:endParaRPr lang="en-US" sz="16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006" y="1988840"/>
            <a:ext cx="3168353"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006" y="3429000"/>
            <a:ext cx="7917044" cy="267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3" y="4077072"/>
            <a:ext cx="6387204"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R?</a:t>
            </a:r>
            <a:endParaRPr lang="en-AU" dirty="0"/>
          </a:p>
        </p:txBody>
      </p:sp>
      <p:sp>
        <p:nvSpPr>
          <p:cNvPr id="3" name="Content Placeholder 2"/>
          <p:cNvSpPr>
            <a:spLocks noGrp="1"/>
          </p:cNvSpPr>
          <p:nvPr>
            <p:ph idx="1"/>
          </p:nvPr>
        </p:nvSpPr>
        <p:spPr/>
        <p:txBody>
          <a:bodyPr/>
          <a:lstStyle/>
          <a:p>
            <a:r>
              <a:rPr lang="en-US" dirty="0" smtClean="0"/>
              <a:t>It is a powerful and comprehensive statistical platforms</a:t>
            </a:r>
          </a:p>
          <a:p>
            <a:pPr lvl="1"/>
            <a:r>
              <a:rPr lang="en-US" dirty="0" smtClean="0"/>
              <a:t>For everything you do in SPSS, you can always find a way to do it in R.</a:t>
            </a:r>
          </a:p>
          <a:p>
            <a:pPr lvl="1"/>
            <a:r>
              <a:rPr lang="en-US" dirty="0" smtClean="0"/>
              <a:t>For things you cannot do in SPSS, you can also always find a way to do it in R.</a:t>
            </a:r>
          </a:p>
          <a:p>
            <a:r>
              <a:rPr lang="en-US" dirty="0" smtClean="0"/>
              <a:t>It is open source and it is FREE.</a:t>
            </a:r>
          </a:p>
          <a:p>
            <a:pPr lvl="1"/>
            <a:r>
              <a:rPr lang="en-US" dirty="0" smtClean="0"/>
              <a:t>It is freely available from the Comprehensive R Archive Network (CRAN).</a:t>
            </a:r>
            <a:endParaRPr lang="en-AU" dirty="0"/>
          </a:p>
        </p:txBody>
      </p:sp>
    </p:spTree>
    <p:extLst>
      <p:ext uri="{BB962C8B-B14F-4D97-AF65-F5344CB8AC3E}">
        <p14:creationId xmlns:p14="http://schemas.microsoft.com/office/powerpoint/2010/main" val="29291981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Data frame</a:t>
            </a:r>
            <a:endParaRPr lang="en-AU" dirty="0"/>
          </a:p>
        </p:txBody>
      </p:sp>
      <p:sp>
        <p:nvSpPr>
          <p:cNvPr id="3" name="Content Placeholder 2"/>
          <p:cNvSpPr>
            <a:spLocks noGrp="1"/>
          </p:cNvSpPr>
          <p:nvPr>
            <p:ph idx="1"/>
          </p:nvPr>
        </p:nvSpPr>
        <p:spPr>
          <a:xfrm>
            <a:off x="457200" y="1124744"/>
            <a:ext cx="8229600" cy="5001419"/>
          </a:xfrm>
        </p:spPr>
        <p:txBody>
          <a:bodyPr/>
          <a:lstStyle/>
          <a:p>
            <a:r>
              <a:rPr lang="en-US" sz="1800" dirty="0"/>
              <a:t>More </a:t>
            </a:r>
            <a:r>
              <a:rPr lang="en-US" sz="1800" dirty="0" smtClean="0"/>
              <a:t>about creating new </a:t>
            </a:r>
            <a:r>
              <a:rPr lang="en-US" sz="1800" dirty="0"/>
              <a:t>variables</a:t>
            </a:r>
            <a:r>
              <a:rPr lang="en-US" sz="1800" dirty="0" smtClean="0"/>
              <a:t>.</a:t>
            </a:r>
          </a:p>
          <a:p>
            <a:endParaRPr lang="en-US" dirty="0"/>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0" y="2276872"/>
            <a:ext cx="7691625"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1736812"/>
            <a:ext cx="7406537"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88085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196752"/>
            <a:ext cx="8229600" cy="4929411"/>
          </a:xfrm>
        </p:spPr>
        <p:txBody>
          <a:bodyPr>
            <a:noAutofit/>
          </a:bodyPr>
          <a:lstStyle/>
          <a:p>
            <a:pPr>
              <a:buAutoNum type="arabicPeriod"/>
            </a:pPr>
            <a:r>
              <a:rPr lang="en-US" sz="1400" dirty="0" smtClean="0"/>
              <a:t>Enter the following dataset into a data frame (Give your data frame a meaningful name).</a:t>
            </a:r>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endParaRPr lang="en-US" sz="1400" dirty="0" smtClean="0"/>
          </a:p>
          <a:p>
            <a:pPr>
              <a:buAutoNum type="arabicPeriod"/>
            </a:pPr>
            <a:r>
              <a:rPr lang="en-US" sz="1400" dirty="0" smtClean="0"/>
              <a:t>Examine the descriptive statistics, such as mean, SD, range, median, </a:t>
            </a:r>
            <a:r>
              <a:rPr lang="en-US" sz="1400" dirty="0" err="1" smtClean="0"/>
              <a:t>etc</a:t>
            </a:r>
            <a:r>
              <a:rPr lang="en-US" sz="1400" dirty="0" smtClean="0"/>
              <a:t> for Quiz1, Quiz2 and Quiz3.</a:t>
            </a:r>
          </a:p>
          <a:p>
            <a:pPr>
              <a:buAutoNum type="arabicPeriod"/>
            </a:pPr>
            <a:r>
              <a:rPr lang="en-US" sz="1400" dirty="0" smtClean="0"/>
              <a:t>Produce three scatterplots examining the relationship between Quiz1, Quiz2, and Quiz3.</a:t>
            </a:r>
          </a:p>
          <a:p>
            <a:pPr>
              <a:buAutoNum type="arabicPeriod"/>
            </a:pPr>
            <a:r>
              <a:rPr lang="en-US" sz="1400" dirty="0" smtClean="0"/>
              <a:t>Compute the correlations between Quiz1 and Quiz2, Quiz2 and Quiz3, and Quiz1 and Quiz3.</a:t>
            </a:r>
          </a:p>
          <a:p>
            <a:pPr>
              <a:buAutoNum type="arabicPeriod"/>
            </a:pPr>
            <a:r>
              <a:rPr lang="en-US" sz="1400" dirty="0" smtClean="0"/>
              <a:t>Create a total score for the three quizzes.</a:t>
            </a:r>
          </a:p>
          <a:p>
            <a:pPr>
              <a:buFont typeface="Arial" pitchFamily="34" charset="0"/>
              <a:buAutoNum type="arabicPeriod"/>
            </a:pPr>
            <a:r>
              <a:rPr lang="en-US" sz="1400" dirty="0" smtClean="0"/>
              <a:t>It appears that there is systematic difference between the three quizzes (The difficulty of the three quizzes might be different). Create a standardized score for each quiz. To create a standardized score, minus each score by its mean (    ) and divide that by its standard deviation (s), i.e.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(Hints: Use the </a:t>
            </a:r>
            <a:r>
              <a:rPr lang="en-US" sz="1400" b="1" dirty="0" smtClean="0"/>
              <a:t>mean()</a:t>
            </a:r>
            <a:r>
              <a:rPr lang="en-US" sz="1400" dirty="0" smtClean="0"/>
              <a:t> and </a:t>
            </a:r>
            <a:r>
              <a:rPr lang="en-US" sz="1400" b="1" dirty="0" err="1" smtClean="0"/>
              <a:t>sd</a:t>
            </a:r>
            <a:r>
              <a:rPr lang="en-US" sz="1400" b="1" dirty="0" smtClean="0"/>
              <a:t>()</a:t>
            </a:r>
            <a:r>
              <a:rPr lang="en-US" sz="1400" dirty="0" smtClean="0"/>
              <a:t> function)</a:t>
            </a:r>
          </a:p>
          <a:p>
            <a:pPr>
              <a:buFont typeface="Arial" pitchFamily="34" charset="0"/>
              <a:buAutoNum type="arabicPeriod"/>
            </a:pPr>
            <a:endParaRPr lang="en-US" sz="1400" dirty="0" smtClean="0"/>
          </a:p>
          <a:p>
            <a:pPr>
              <a:buFont typeface="Arial" pitchFamily="34" charset="0"/>
              <a:buAutoNum type="arabicPeriod"/>
            </a:pPr>
            <a:endParaRPr lang="en-US" sz="1400" dirty="0" smtClean="0"/>
          </a:p>
          <a:p>
            <a:pPr>
              <a:buFont typeface="Arial" pitchFamily="34" charset="0"/>
              <a:buAutoNum type="arabicPeriod"/>
            </a:pPr>
            <a:endParaRPr lang="en-US" sz="1400" dirty="0" smtClean="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556792"/>
            <a:ext cx="3714750"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5517232"/>
            <a:ext cx="15240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550" y="5847564"/>
            <a:ext cx="792088" cy="519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Editing the data frame</a:t>
            </a:r>
            <a:endParaRPr lang="en-US"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dirty="0" smtClean="0"/>
              <a:t>Invoking the data editor</a:t>
            </a:r>
          </a:p>
          <a:p>
            <a:pPr marL="0" indent="0">
              <a:buNone/>
            </a:pPr>
            <a:endParaRPr lang="en-US" dirty="0" smtClean="0"/>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234" y="1931247"/>
            <a:ext cx="2188834" cy="259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234" y="2276872"/>
            <a:ext cx="5438926" cy="3942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3200" dirty="0" smtClean="0"/>
              <a:t>Creating a data frame through data editor</a:t>
            </a:r>
            <a:endParaRPr lang="en-US" sz="3200"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r>
              <a:rPr lang="en-US" sz="1800" dirty="0" smtClean="0"/>
              <a:t>The first command creates an empty data frame and the second command invokes the data editor.</a:t>
            </a:r>
            <a:endParaRPr lang="en-US" sz="1800"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err="1" smtClean="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53" y="1023814"/>
            <a:ext cx="3940955" cy="622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844824"/>
            <a:ext cx="4561885" cy="3643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Importing data from Excel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The best way to import data from Excel is to firstly convert the excel file into a csv (comma separated values) file. Suppose that we measured the height and weight of 100 students. Height was measured at the beginning of the semester and weight was measured at thee different times during the semester. We saved in an excel file.</a:t>
            </a:r>
          </a:p>
          <a:p>
            <a:pPr marL="0" indent="0">
              <a:buNone/>
            </a:pPr>
            <a:r>
              <a:rPr lang="en-US" sz="1800" u="sng" dirty="0" smtClean="0"/>
              <a:t>Step 1. Open the excel file.</a:t>
            </a:r>
          </a:p>
          <a:p>
            <a:pPr marL="0" indent="0">
              <a:buNone/>
            </a:pPr>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3168755"/>
            <a:ext cx="2409825"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2924944"/>
            <a:ext cx="4243853" cy="3068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Importing data from excel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u="sng" dirty="0" smtClean="0"/>
              <a:t>Step 2. Save this file as CSV file.</a:t>
            </a:r>
          </a:p>
          <a:p>
            <a:pPr marL="0" indent="0">
              <a:buNone/>
            </a:pPr>
            <a:endParaRPr lang="en-US" sz="1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19" y="1618247"/>
            <a:ext cx="4327763" cy="2883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628800"/>
            <a:ext cx="2808312" cy="2605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Importing data from excel</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u="sng" dirty="0" smtClean="0"/>
              <a:t>Step 3. Use the read.csv function in R.</a:t>
            </a:r>
          </a:p>
          <a:p>
            <a:pPr marL="0" indent="0">
              <a:buNone/>
            </a:pPr>
            <a:endParaRPr lang="en-US" sz="1800" u="sng" dirty="0"/>
          </a:p>
          <a:p>
            <a:pPr marL="0" indent="0">
              <a:buNone/>
            </a:pPr>
            <a:endParaRPr lang="en-US" sz="1800" u="sng" dirty="0" smtClean="0"/>
          </a:p>
          <a:p>
            <a:pPr marL="0" indent="0">
              <a:buNone/>
            </a:pPr>
            <a:endParaRPr lang="en-US" sz="1800" u="sng" dirty="0"/>
          </a:p>
          <a:p>
            <a:pPr marL="0" indent="0">
              <a:buNone/>
            </a:pPr>
            <a:endParaRPr lang="en-US" sz="1800" u="sng" dirty="0" smtClean="0"/>
          </a:p>
          <a:p>
            <a:pPr marL="0" indent="0">
              <a:buNone/>
            </a:pPr>
            <a:endParaRPr lang="en-US" sz="1800" u="sng" dirty="0"/>
          </a:p>
          <a:p>
            <a:pPr marL="0" indent="0">
              <a:buNone/>
            </a:pPr>
            <a:endParaRPr lang="en-US" sz="1800" u="sng" dirty="0" smtClean="0"/>
          </a:p>
          <a:p>
            <a:pPr marL="0" indent="0">
              <a:buNone/>
            </a:pPr>
            <a:endParaRPr lang="en-US" sz="1800" u="sng" dirty="0"/>
          </a:p>
          <a:p>
            <a:pPr marL="0" indent="0">
              <a:buNone/>
            </a:pPr>
            <a:endParaRPr lang="en-US" sz="1800" u="sng" dirty="0" smtClean="0"/>
          </a:p>
          <a:p>
            <a:pPr marL="0" indent="0">
              <a:buNone/>
            </a:pPr>
            <a:endParaRPr lang="en-US" sz="1800" u="sng" dirty="0"/>
          </a:p>
          <a:p>
            <a:pPr marL="0" indent="0">
              <a:buNone/>
            </a:pPr>
            <a:r>
              <a:rPr lang="en-US" sz="1800" dirty="0" smtClean="0"/>
              <a:t>After the data is imported, you can use the </a:t>
            </a:r>
            <a:r>
              <a:rPr lang="en-US" sz="1800" i="1" dirty="0" smtClean="0"/>
              <a:t>summary()</a:t>
            </a:r>
            <a:r>
              <a:rPr lang="en-US" sz="1800" dirty="0" smtClean="0"/>
              <a:t> function to get a summary of the data.</a:t>
            </a:r>
          </a:p>
          <a:p>
            <a:pPr marL="0" indent="0">
              <a:buNone/>
            </a:pPr>
            <a:r>
              <a:rPr lang="en-US" sz="1800" b="1" dirty="0" smtClean="0"/>
              <a:t>&gt; summary(</a:t>
            </a:r>
            <a:r>
              <a:rPr lang="en-US" sz="1800" b="1" dirty="0" err="1" smtClean="0"/>
              <a:t>height_weight_data</a:t>
            </a:r>
            <a:r>
              <a:rPr lang="en-US" sz="1800" b="1" dirty="0" smtClean="0"/>
              <a:t>)</a:t>
            </a:r>
          </a:p>
          <a:p>
            <a:pPr marL="0" indent="0">
              <a:buNone/>
            </a:pPr>
            <a:endParaRPr lang="en-US" sz="1800" dirty="0" smtClean="0"/>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60658"/>
            <a:ext cx="8377908" cy="272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048" y="2132856"/>
            <a:ext cx="7689277"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Creating new variables</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Taking average of the three measures of weight</a:t>
            </a:r>
          </a:p>
          <a:p>
            <a:pPr marL="0" indent="0">
              <a:buNone/>
            </a:pPr>
            <a:r>
              <a:rPr lang="en-US" sz="1800" dirty="0" smtClean="0"/>
              <a:t>Method 1 – Calculating the mean manually</a:t>
            </a:r>
          </a:p>
          <a:p>
            <a:pPr marL="0" indent="0">
              <a:buNone/>
            </a:pPr>
            <a:endParaRPr lang="en-US" sz="1800" dirty="0" smtClean="0"/>
          </a:p>
          <a:p>
            <a:endParaRPr lang="en-US" sz="1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079" y="2636912"/>
            <a:ext cx="3848100" cy="370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5" y="2075823"/>
            <a:ext cx="8964488" cy="44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Creating new variable</a:t>
            </a:r>
            <a:endParaRPr lang="en-US"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dirty="0" smtClean="0"/>
              <a:t>Method 2 – Using R function</a:t>
            </a:r>
          </a:p>
          <a:p>
            <a:pPr marL="0" indent="0">
              <a:buNone/>
            </a:pPr>
            <a:endParaRPr lang="en-US" dirty="0" smtClean="0"/>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205" y="2492896"/>
            <a:ext cx="469582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228" y="1815225"/>
            <a:ext cx="7579171" cy="521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err="1" smtClean="0"/>
              <a:t>Subsetting</a:t>
            </a:r>
            <a:r>
              <a:rPr lang="en-US" dirty="0" smtClean="0"/>
              <a:t> I</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What does the following command do?</a:t>
            </a:r>
          </a:p>
          <a:p>
            <a:pPr marL="0" indent="0">
              <a:buNone/>
            </a:pPr>
            <a:endParaRPr lang="en-US" sz="1800" dirty="0" smtClean="0"/>
          </a:p>
          <a:p>
            <a:pPr marL="0" indent="0">
              <a:buNone/>
            </a:pPr>
            <a:r>
              <a:rPr lang="en-US" sz="1800" dirty="0" smtClean="0"/>
              <a:t>This command creates a subset of the data, with only three columns, “Weight1”, “Weight2”, and “Weight3”. </a:t>
            </a:r>
          </a:p>
          <a:p>
            <a:pPr marL="0" indent="0">
              <a:buNone/>
            </a:pPr>
            <a:endParaRPr lang="en-US" sz="1800" dirty="0"/>
          </a:p>
          <a:p>
            <a:pPr marL="0" indent="0">
              <a:buNone/>
            </a:pPr>
            <a:endParaRPr lang="en-US" sz="1800" dirty="0" smtClean="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smtClean="0"/>
          </a:p>
          <a:p>
            <a:pPr marL="0" indent="0">
              <a:buNone/>
            </a:pPr>
            <a:endParaRPr lang="en-US" sz="1800" dirty="0" smtClean="0"/>
          </a:p>
          <a:p>
            <a:pPr marL="0" indent="0">
              <a:buNone/>
            </a:pPr>
            <a:r>
              <a:rPr lang="en-US" sz="1800" dirty="0" smtClean="0"/>
              <a:t>We can assign this subset to another data frame “</a:t>
            </a:r>
            <a:r>
              <a:rPr lang="en-US" sz="1800" dirty="0" err="1" smtClean="0"/>
              <a:t>tmp</a:t>
            </a:r>
            <a:r>
              <a:rPr lang="en-US" sz="1800" dirty="0" smtClean="0"/>
              <a:t>”. </a:t>
            </a:r>
          </a:p>
          <a:p>
            <a:pPr marL="0" indent="0">
              <a:buNone/>
            </a:pPr>
            <a:endParaRPr lang="en-US" sz="1800" dirty="0" smtClean="0"/>
          </a:p>
          <a:p>
            <a:pPr marL="0" indent="0">
              <a:buNone/>
            </a:pPr>
            <a:r>
              <a:rPr lang="en-US" sz="1800" dirty="0" smtClean="0"/>
              <a:t>Try to use the extract a subset of data with only height and weight1, and assign them into a new data frame called “</a:t>
            </a:r>
            <a:r>
              <a:rPr lang="en-US" sz="1800" i="1" dirty="0" smtClean="0"/>
              <a:t>height_and_weight1</a:t>
            </a:r>
            <a:r>
              <a:rPr lang="en-US" sz="1800" dirty="0" smtClean="0"/>
              <a:t>”</a:t>
            </a:r>
          </a:p>
          <a:p>
            <a:pPr marL="0" indent="0">
              <a:buNone/>
            </a:pPr>
            <a:endParaRPr lang="en-US" sz="1800" dirty="0" smtClean="0"/>
          </a:p>
          <a:p>
            <a:pPr marL="0" indent="0">
              <a:buNone/>
            </a:pPr>
            <a:endParaRPr lang="en-US" sz="1800" dirty="0" smtClean="0"/>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77974"/>
            <a:ext cx="6537801" cy="2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274" y="2564904"/>
            <a:ext cx="678663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Why </a:t>
            </a:r>
            <a:r>
              <a:rPr lang="en-US" sz="2800" dirty="0" smtClean="0"/>
              <a:t>doesn’t </a:t>
            </a:r>
            <a:r>
              <a:rPr lang="en-US" sz="2800" dirty="0"/>
              <a:t>School of Psychology teach R</a:t>
            </a:r>
            <a:r>
              <a:rPr lang="en-US" sz="2800" dirty="0" smtClean="0"/>
              <a:t>?</a:t>
            </a:r>
            <a:endParaRPr lang="en-AU" sz="2800" dirty="0"/>
          </a:p>
        </p:txBody>
      </p:sp>
      <p:sp>
        <p:nvSpPr>
          <p:cNvPr id="3" name="Content Placeholder 2"/>
          <p:cNvSpPr>
            <a:spLocks noGrp="1"/>
          </p:cNvSpPr>
          <p:nvPr>
            <p:ph idx="1"/>
          </p:nvPr>
        </p:nvSpPr>
        <p:spPr/>
        <p:txBody>
          <a:bodyPr/>
          <a:lstStyle/>
          <a:p>
            <a:pPr marL="0" indent="0">
              <a:buNone/>
            </a:pPr>
            <a:endParaRPr lang="en-AU" dirty="0"/>
          </a:p>
        </p:txBody>
      </p:sp>
    </p:spTree>
    <p:extLst>
      <p:ext uri="{BB962C8B-B14F-4D97-AF65-F5344CB8AC3E}">
        <p14:creationId xmlns:p14="http://schemas.microsoft.com/office/powerpoint/2010/main" val="621741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Creating new variable</a:t>
            </a:r>
            <a:endParaRPr lang="en-US" dirty="0"/>
          </a:p>
        </p:txBody>
      </p:sp>
      <p:sp>
        <p:nvSpPr>
          <p:cNvPr id="3" name="Content Placeholder 2"/>
          <p:cNvSpPr>
            <a:spLocks noGrp="1"/>
          </p:cNvSpPr>
          <p:nvPr>
            <p:ph idx="1"/>
          </p:nvPr>
        </p:nvSpPr>
        <p:spPr>
          <a:xfrm>
            <a:off x="457200" y="1196752"/>
            <a:ext cx="8229600" cy="4929411"/>
          </a:xfrm>
        </p:spPr>
        <p:txBody>
          <a:bodyPr>
            <a:normAutofit fontScale="62500" lnSpcReduction="20000"/>
          </a:bodyPr>
          <a:lstStyle/>
          <a:p>
            <a:pPr marL="0" indent="0">
              <a:buNone/>
            </a:pPr>
            <a:r>
              <a:rPr lang="en-US" dirty="0" smtClean="0"/>
              <a:t>Method 3. Using R function using the option </a:t>
            </a:r>
            <a:r>
              <a:rPr lang="en-US" b="1" i="1" dirty="0" smtClean="0"/>
              <a:t>na.rm = TRUE</a:t>
            </a:r>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endParaRPr lang="en-US" i="1" dirty="0" smtClean="0"/>
          </a:p>
          <a:p>
            <a:pPr marL="0" indent="0">
              <a:buNone/>
            </a:pPr>
            <a:r>
              <a:rPr lang="en-US" dirty="0" smtClean="0"/>
              <a:t>Method 3 can </a:t>
            </a:r>
            <a:r>
              <a:rPr lang="en-US" dirty="0" err="1" smtClean="0"/>
              <a:t>utilise</a:t>
            </a:r>
            <a:r>
              <a:rPr lang="en-US" dirty="0" smtClean="0"/>
              <a:t> more of the available data.</a:t>
            </a:r>
          </a:p>
          <a:p>
            <a:pPr marL="0" indent="0">
              <a:buNone/>
            </a:pPr>
            <a:endParaRPr lang="en-US" i="1" dirty="0" smtClean="0"/>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32856"/>
            <a:ext cx="5486400" cy="3438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556792"/>
            <a:ext cx="8287273"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endParaRPr lang="en-US" dirty="0"/>
          </a:p>
        </p:txBody>
      </p:sp>
      <p:sp>
        <p:nvSpPr>
          <p:cNvPr id="3" name="Content Placeholder 2"/>
          <p:cNvSpPr>
            <a:spLocks noGrp="1"/>
          </p:cNvSpPr>
          <p:nvPr>
            <p:ph idx="1"/>
          </p:nvPr>
        </p:nvSpPr>
        <p:spPr>
          <a:xfrm>
            <a:off x="457200" y="1124744"/>
            <a:ext cx="8229600" cy="5001419"/>
          </a:xfrm>
        </p:spPr>
        <p:txBody>
          <a:bodyPr/>
          <a:lstStyle/>
          <a:p>
            <a:endParaRPr lang="en-US" dirty="0"/>
          </a:p>
        </p:txBody>
      </p:sp>
    </p:spTree>
    <p:extLst>
      <p:ext uri="{BB962C8B-B14F-4D97-AF65-F5344CB8AC3E}">
        <p14:creationId xmlns:p14="http://schemas.microsoft.com/office/powerpoint/2010/main" val="16987629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Exploring the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600" dirty="0" smtClean="0"/>
              <a:t>R uses </a:t>
            </a:r>
            <a:r>
              <a:rPr lang="en-US" sz="1600" i="1" dirty="0" smtClean="0"/>
              <a:t>NA</a:t>
            </a:r>
            <a:r>
              <a:rPr lang="en-US" sz="1600" dirty="0" smtClean="0"/>
              <a:t> to represent missing data.</a:t>
            </a:r>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r>
              <a:rPr lang="en-US" sz="1600" dirty="0" smtClean="0"/>
              <a:t>Examining the data using histogram.</a:t>
            </a:r>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i="1"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41" y="1548390"/>
            <a:ext cx="6017212"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394788"/>
            <a:ext cx="3781344" cy="250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3068960"/>
            <a:ext cx="3233637" cy="3355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13413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Exploring the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Exploring the relationships between variables.</a:t>
            </a:r>
          </a:p>
          <a:p>
            <a:pPr marL="0" indent="0">
              <a:buNone/>
            </a:pPr>
            <a:endParaRPr lang="en-US" sz="1800" dirty="0" smtClean="0"/>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7746003" cy="216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3" y="1844824"/>
            <a:ext cx="4680521" cy="3900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68444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Exploring the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Exploring the relationships between variables using scatter plot matrix</a:t>
            </a:r>
          </a:p>
          <a:p>
            <a:endParaRPr lang="en-US"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30364"/>
            <a:ext cx="7563289" cy="214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870339"/>
            <a:ext cx="4947045" cy="4221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20195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Exploring the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2000" dirty="0" smtClean="0"/>
              <a:t>Exploring the relationships using correlation matrix. </a:t>
            </a:r>
          </a:p>
          <a:p>
            <a:pPr marL="0" indent="0">
              <a:buNone/>
            </a:pPr>
            <a:r>
              <a:rPr lang="en-US" sz="2000" dirty="0" smtClean="0"/>
              <a:t>The function for correlation matrix, </a:t>
            </a:r>
            <a:r>
              <a:rPr lang="en-US" sz="2000" i="1" dirty="0" err="1" smtClean="0"/>
              <a:t>rcorr</a:t>
            </a:r>
            <a:r>
              <a:rPr lang="en-US" sz="2000" dirty="0" smtClean="0"/>
              <a:t>, is included in the library </a:t>
            </a:r>
            <a:r>
              <a:rPr lang="en-US" sz="2000" i="1" dirty="0" err="1" smtClean="0"/>
              <a:t>Hmisc</a:t>
            </a:r>
            <a:r>
              <a:rPr lang="en-US" sz="2000" dirty="0" smtClean="0"/>
              <a:t>. You need to install and load the library first before using this function.</a:t>
            </a:r>
          </a:p>
          <a:p>
            <a:pPr marL="0" indent="0">
              <a:buNone/>
            </a:pPr>
            <a:endParaRPr lang="en-US" sz="2000" dirty="0" smtClean="0"/>
          </a:p>
          <a:p>
            <a:pPr marL="0" indent="0">
              <a:buNone/>
            </a:pPr>
            <a:r>
              <a:rPr lang="en-US" sz="2000" b="1" dirty="0"/>
              <a:t>&gt;</a:t>
            </a:r>
            <a:r>
              <a:rPr lang="en-US" sz="2000" b="1" dirty="0" err="1"/>
              <a:t>install.packages</a:t>
            </a:r>
            <a:r>
              <a:rPr lang="en-US" sz="2000" b="1" dirty="0"/>
              <a:t>("</a:t>
            </a:r>
            <a:r>
              <a:rPr lang="en-US" sz="2000" b="1" dirty="0" err="1"/>
              <a:t>Hmisc</a:t>
            </a:r>
            <a:r>
              <a:rPr lang="en-US" sz="2000" b="1" dirty="0"/>
              <a:t>")</a:t>
            </a:r>
            <a:endParaRPr lang="en-US" sz="2000" b="1" dirty="0" smtClean="0"/>
          </a:p>
        </p:txBody>
      </p:sp>
    </p:spTree>
    <p:extLst>
      <p:ext uri="{BB962C8B-B14F-4D97-AF65-F5344CB8AC3E}">
        <p14:creationId xmlns:p14="http://schemas.microsoft.com/office/powerpoint/2010/main" val="42675218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Exploring the dataset</a:t>
            </a:r>
            <a:endParaRPr lang="en-US" dirty="0"/>
          </a:p>
        </p:txBody>
      </p:sp>
      <p:sp>
        <p:nvSpPr>
          <p:cNvPr id="3" name="Content Placeholder 2"/>
          <p:cNvSpPr>
            <a:spLocks noGrp="1"/>
          </p:cNvSpPr>
          <p:nvPr>
            <p:ph idx="1"/>
          </p:nvPr>
        </p:nvSpPr>
        <p:spPr>
          <a:xfrm>
            <a:off x="457200" y="1124744"/>
            <a:ext cx="8229600" cy="5001419"/>
          </a:xfrm>
        </p:spPr>
        <p:txBody>
          <a:bodyPr/>
          <a:lstStyle/>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867" y="1270681"/>
            <a:ext cx="8519722"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378" y="2060848"/>
            <a:ext cx="4079304" cy="3703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42557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Creating new variable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800" dirty="0" smtClean="0"/>
              <a:t>Create the variable BMI.</a:t>
            </a:r>
          </a:p>
          <a:p>
            <a:pPr marL="0" indent="0">
              <a:buNone/>
            </a:pPr>
            <a:endParaRPr lang="en-US" sz="1800" dirty="0" smtClean="0"/>
          </a:p>
          <a:p>
            <a:pPr marL="0" indent="0">
              <a:buNone/>
            </a:pPr>
            <a:endParaRPr lang="en-US" sz="1800" dirty="0" smtClean="0"/>
          </a:p>
          <a:p>
            <a:pPr marL="0" indent="0">
              <a:buNone/>
            </a:pPr>
            <a:r>
              <a:rPr lang="en-US" sz="1800" dirty="0" smtClean="0"/>
              <a:t>Creating histogram</a:t>
            </a:r>
          </a:p>
          <a:p>
            <a:pPr marL="0" indent="0">
              <a:buNone/>
            </a:pPr>
            <a:endParaRPr lang="en-US" sz="1800" dirty="0" smtClean="0"/>
          </a:p>
          <a:p>
            <a:pPr marL="0" indent="0">
              <a:buNone/>
            </a:pPr>
            <a:endParaRPr lang="en-US" sz="1800" dirty="0" smtClean="0"/>
          </a:p>
          <a:p>
            <a:endParaRPr lang="en-US" sz="1800"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759" y="2628536"/>
            <a:ext cx="3635280" cy="2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996952"/>
            <a:ext cx="4718050" cy="3561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969" y="1628800"/>
            <a:ext cx="8316924"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Recoding variables</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r>
              <a:rPr lang="en-US" sz="1500" dirty="0" smtClean="0"/>
              <a:t>Code the BMI variables into categories </a:t>
            </a:r>
          </a:p>
          <a:p>
            <a:pPr marL="0" indent="0">
              <a:buNone/>
            </a:pPr>
            <a:r>
              <a:rPr lang="en-US" sz="1500" dirty="0" smtClean="0"/>
              <a:t>	&lt; 18.5 underweight</a:t>
            </a:r>
          </a:p>
          <a:p>
            <a:pPr marL="0" indent="0">
              <a:buNone/>
            </a:pPr>
            <a:r>
              <a:rPr lang="en-US" sz="1500" dirty="0" smtClean="0"/>
              <a:t>	18.5-24.99 Normal</a:t>
            </a:r>
          </a:p>
          <a:p>
            <a:pPr marL="0" indent="0">
              <a:buNone/>
            </a:pPr>
            <a:r>
              <a:rPr lang="en-US" sz="1500" dirty="0" smtClean="0"/>
              <a:t>	25-29.99 Overweight</a:t>
            </a:r>
          </a:p>
          <a:p>
            <a:pPr marL="0" indent="0">
              <a:buNone/>
            </a:pPr>
            <a:r>
              <a:rPr lang="en-US" sz="1500" dirty="0" smtClean="0"/>
              <a:t>	&gt;30 Obese</a:t>
            </a:r>
          </a:p>
          <a:p>
            <a:pPr marL="0" indent="0">
              <a:buNone/>
            </a:pPr>
            <a:endParaRPr lang="en-US" sz="1500" dirty="0" smtClean="0"/>
          </a:p>
          <a:p>
            <a:pPr marL="0" indent="0">
              <a:buNone/>
            </a:pPr>
            <a:endParaRPr lang="en-US" sz="1500" dirty="0" smtClean="0"/>
          </a:p>
          <a:p>
            <a:pPr marL="0" indent="0">
              <a:buNone/>
            </a:pPr>
            <a:endParaRPr lang="en-US" sz="1500" dirty="0" smtClean="0"/>
          </a:p>
          <a:p>
            <a:pPr marL="0" indent="0">
              <a:buNone/>
            </a:pPr>
            <a:endParaRPr lang="en-US" sz="1500" dirty="0" smtClean="0"/>
          </a:p>
          <a:p>
            <a:pPr marL="0" indent="0">
              <a:buNone/>
            </a:pPr>
            <a:endParaRPr lang="en-US" sz="1500" dirty="0" smtClean="0"/>
          </a:p>
          <a:p>
            <a:pPr marL="0" indent="0">
              <a:buNone/>
            </a:pPr>
            <a:endParaRPr lang="en-US" sz="1500" dirty="0"/>
          </a:p>
          <a:p>
            <a:pPr marL="0" indent="0">
              <a:buNone/>
            </a:pPr>
            <a:r>
              <a:rPr lang="en-US" sz="1500" dirty="0" smtClean="0"/>
              <a:t>The above command is in the format </a:t>
            </a:r>
          </a:p>
          <a:p>
            <a:pPr marL="0" indent="0">
              <a:buNone/>
            </a:pPr>
            <a:r>
              <a:rPr lang="en-US" sz="1500" i="1" dirty="0" smtClean="0">
                <a:solidFill>
                  <a:srgbClr val="FF0000"/>
                </a:solidFill>
              </a:rPr>
              <a:t>Variable[condition] &lt;- expression</a:t>
            </a:r>
          </a:p>
          <a:p>
            <a:pPr marL="0" indent="0">
              <a:buNone/>
            </a:pPr>
            <a:r>
              <a:rPr lang="en-US" sz="1500" dirty="0" smtClean="0"/>
              <a:t>This command creates a variable </a:t>
            </a:r>
            <a:r>
              <a:rPr lang="en-US" sz="1500" dirty="0" err="1" smtClean="0"/>
              <a:t>BMICat</a:t>
            </a:r>
            <a:r>
              <a:rPr lang="en-US" sz="1500" dirty="0" smtClean="0"/>
              <a:t>, and will only make the assignment (</a:t>
            </a:r>
            <a:r>
              <a:rPr lang="en-US" sz="1500" i="1" dirty="0" smtClean="0"/>
              <a:t>&lt;-</a:t>
            </a:r>
            <a:r>
              <a:rPr lang="en-US" sz="1500" dirty="0" smtClean="0"/>
              <a:t>)</a:t>
            </a:r>
            <a:r>
              <a:rPr lang="en-US" sz="1500" i="1" dirty="0" smtClean="0"/>
              <a:t> </a:t>
            </a:r>
            <a:r>
              <a:rPr lang="en-US" sz="1500" dirty="0" smtClean="0"/>
              <a:t>when the condition is TRUE.</a:t>
            </a:r>
          </a:p>
          <a:p>
            <a:pPr marL="0" indent="0">
              <a:buNone/>
            </a:pPr>
            <a:endParaRPr lang="en-US" sz="1800" dirty="0" smtClean="0"/>
          </a:p>
          <a:p>
            <a:pPr marL="0" indent="0">
              <a:buNone/>
            </a:pPr>
            <a:endParaRPr lang="en-US" sz="1800" dirty="0" smtClean="0"/>
          </a:p>
          <a:p>
            <a:pPr marL="0" indent="0">
              <a:buNone/>
            </a:pPr>
            <a:endParaRPr lang="en-US" sz="1800" dirty="0" smtClean="0"/>
          </a:p>
          <a:p>
            <a:endParaRPr lang="en-US" sz="1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708920"/>
            <a:ext cx="8695992" cy="13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2400" dirty="0" smtClean="0"/>
              <a:t>Coding numeric variable into categorical variable</a:t>
            </a:r>
            <a:endParaRPr lang="en-US" sz="2400" dirty="0"/>
          </a:p>
        </p:txBody>
      </p:sp>
      <p:sp>
        <p:nvSpPr>
          <p:cNvPr id="3" name="Content Placeholder 2"/>
          <p:cNvSpPr>
            <a:spLocks noGrp="1"/>
          </p:cNvSpPr>
          <p:nvPr>
            <p:ph idx="1"/>
          </p:nvPr>
        </p:nvSpPr>
        <p:spPr>
          <a:xfrm>
            <a:off x="457200" y="1196752"/>
            <a:ext cx="8229600" cy="4929411"/>
          </a:xfrm>
        </p:spPr>
        <p:txBody>
          <a:bodyPr/>
          <a:lstStyle/>
          <a:p>
            <a:pPr marL="0" indent="0">
              <a:buNone/>
            </a:pPr>
            <a:r>
              <a:rPr lang="en-US" sz="1800" dirty="0" smtClean="0"/>
              <a:t>Categorical variables are treated differently in R. We need to tell R which one is categorical.</a:t>
            </a:r>
          </a:p>
          <a:p>
            <a:pPr marL="0" indent="0">
              <a:buNone/>
            </a:pPr>
            <a:r>
              <a:rPr lang="en-US" sz="1800" dirty="0" smtClean="0"/>
              <a:t>Using the factor function </a:t>
            </a:r>
          </a:p>
          <a:p>
            <a:pPr marL="0" indent="0">
              <a:buNone/>
            </a:pPr>
            <a:endParaRPr lang="en-US" dirty="0" smtClean="0"/>
          </a:p>
          <a:p>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140968"/>
            <a:ext cx="8181538" cy="3390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204863"/>
            <a:ext cx="6552728" cy="81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Why doesn’t School of Psychology teach R?</a:t>
            </a:r>
            <a:endParaRPr lang="en-AU" sz="2800" dirty="0"/>
          </a:p>
        </p:txBody>
      </p:sp>
      <p:sp>
        <p:nvSpPr>
          <p:cNvPr id="3" name="Content Placeholder 2"/>
          <p:cNvSpPr>
            <a:spLocks noGrp="1"/>
          </p:cNvSpPr>
          <p:nvPr>
            <p:ph idx="1"/>
          </p:nvPr>
        </p:nvSpPr>
        <p:spPr/>
        <p:txBody>
          <a:bodyPr/>
          <a:lstStyle/>
          <a:p>
            <a:endParaRPr lang="en-AU" dirty="0"/>
          </a:p>
        </p:txBody>
      </p:sp>
      <p:pic>
        <p:nvPicPr>
          <p:cNvPr id="1026" name="Picture 2" descr="C:\Users\Gary\Dropbox\Post doc\R workshop\Workshop 1\fig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148240"/>
            <a:ext cx="7873404" cy="5491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191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Examining categorical variable</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2000" dirty="0" smtClean="0"/>
              <a:t>Using the table function</a:t>
            </a:r>
          </a:p>
          <a:p>
            <a:endParaRPr lang="en-US" sz="2000" dirty="0" smtClean="0"/>
          </a:p>
          <a:p>
            <a:endParaRPr lang="en-US" sz="2000" dirty="0" smtClean="0"/>
          </a:p>
          <a:p>
            <a:r>
              <a:rPr lang="en-US" sz="2000" dirty="0" smtClean="0"/>
              <a:t/>
            </a:r>
            <a:br>
              <a:rPr lang="en-US" sz="2000" dirty="0" smtClean="0"/>
            </a:br>
            <a:r>
              <a:rPr lang="en-US" sz="2000" dirty="0" smtClean="0"/>
              <a:t>Or the summary function</a:t>
            </a:r>
          </a:p>
          <a:p>
            <a:endParaRPr lang="en-US" sz="2000" dirty="0" smtClean="0"/>
          </a:p>
          <a:p>
            <a:endParaRPr lang="en-US" sz="2000" dirty="0" smtClean="0"/>
          </a:p>
          <a:p>
            <a:endParaRPr lang="en-US" sz="2000" dirty="0" smtClean="0"/>
          </a:p>
          <a:p>
            <a:endParaRPr lang="en-US" sz="2000" dirty="0"/>
          </a:p>
          <a:p>
            <a:r>
              <a:rPr lang="en-US" sz="2000" dirty="0" smtClean="0"/>
              <a:t>Plotting categorical variable – Bar chart</a:t>
            </a:r>
          </a:p>
          <a:p>
            <a:endParaRPr lang="en-US" sz="2000" dirty="0" smtClean="0"/>
          </a:p>
          <a:p>
            <a:endParaRPr lang="en-US" sz="2000" dirty="0" smtClean="0"/>
          </a:p>
          <a:p>
            <a:pPr marL="0" indent="0">
              <a:buNone/>
            </a:pPr>
            <a:endParaRPr lang="en-US" sz="2000" dirty="0" smtClean="0"/>
          </a:p>
          <a:p>
            <a:endParaRPr lang="en-US" sz="2000" dirty="0" smtClean="0"/>
          </a:p>
          <a:p>
            <a:endParaRPr lang="en-US" sz="20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628800"/>
            <a:ext cx="5184576" cy="830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3068960"/>
            <a:ext cx="6687551"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1" y="3844457"/>
            <a:ext cx="4626965" cy="292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9766" y="4131150"/>
            <a:ext cx="3773459" cy="2660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94445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Removing a column</a:t>
            </a:r>
            <a:endParaRPr lang="en-AU"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err="1" smtClean="0"/>
              <a:t>data_frame$column_name</a:t>
            </a:r>
            <a:r>
              <a:rPr lang="en-US" sz="1800" dirty="0" smtClean="0"/>
              <a:t> &lt; - NULL</a:t>
            </a:r>
          </a:p>
          <a:p>
            <a:endParaRPr lang="en-US" sz="1800" dirty="0"/>
          </a:p>
          <a:p>
            <a:endParaRPr lang="en-US" sz="1800" dirty="0" smtClean="0"/>
          </a:p>
          <a:p>
            <a:r>
              <a:rPr lang="en-US" sz="1800" dirty="0" smtClean="0"/>
              <a:t>Saving your R workspace</a:t>
            </a:r>
            <a:br>
              <a:rPr lang="en-US" sz="1800" dirty="0" smtClean="0"/>
            </a:br>
            <a:r>
              <a:rPr lang="en-US" sz="1800" dirty="0" smtClean="0"/>
              <a:t/>
            </a:r>
            <a:br>
              <a:rPr lang="en-US" sz="1800" dirty="0" smtClean="0"/>
            </a:br>
            <a:endParaRPr lang="en-AU" sz="1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304" y="1700808"/>
            <a:ext cx="570379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48" y="2564904"/>
            <a:ext cx="6207024" cy="443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52126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196752"/>
            <a:ext cx="8229600" cy="4929411"/>
          </a:xfrm>
        </p:spPr>
        <p:txBody>
          <a:bodyPr>
            <a:normAutofit lnSpcReduction="10000"/>
          </a:bodyPr>
          <a:lstStyle/>
          <a:p>
            <a:pPr marL="457200" indent="-457200">
              <a:buFont typeface="+mj-lt"/>
              <a:buAutoNum type="arabicPeriod"/>
            </a:pPr>
            <a:r>
              <a:rPr lang="en-US" sz="1600" dirty="0" smtClean="0"/>
              <a:t>Import the excel file </a:t>
            </a:r>
            <a:r>
              <a:rPr lang="en-US" sz="1600" i="1" dirty="0" smtClean="0"/>
              <a:t>“student quiz data.xlsx”.</a:t>
            </a:r>
            <a:r>
              <a:rPr lang="en-US" sz="1600" dirty="0" smtClean="0"/>
              <a:t> </a:t>
            </a:r>
          </a:p>
          <a:p>
            <a:pPr marL="457200" indent="-457200">
              <a:buFont typeface="+mj-lt"/>
              <a:buAutoNum type="arabicPeriod"/>
            </a:pPr>
            <a:r>
              <a:rPr lang="en-US" sz="1600" dirty="0" smtClean="0"/>
              <a:t>In this data, gender is coded as 0 “Female” and 1 “Male”. Specify gender as a categorical variable and label this variable.</a:t>
            </a:r>
          </a:p>
          <a:p>
            <a:pPr marL="457200" indent="-457200">
              <a:buFont typeface="+mj-lt"/>
              <a:buAutoNum type="arabicPeriod"/>
            </a:pPr>
            <a:r>
              <a:rPr lang="en-US" sz="1600" dirty="0" smtClean="0"/>
              <a:t>Find out the number of males and females in the sample.</a:t>
            </a:r>
          </a:p>
          <a:p>
            <a:pPr marL="457200" indent="-457200">
              <a:buFont typeface="+mj-lt"/>
              <a:buAutoNum type="arabicPeriod"/>
            </a:pPr>
            <a:r>
              <a:rPr lang="en-US" sz="1600" dirty="0" smtClean="0"/>
              <a:t>Plot the frequency of males and females on a bar graph.</a:t>
            </a:r>
          </a:p>
          <a:p>
            <a:pPr marL="457200" indent="-457200">
              <a:buFont typeface="+mj-lt"/>
              <a:buAutoNum type="arabicPeriod"/>
            </a:pPr>
            <a:r>
              <a:rPr lang="en-US" sz="1600" dirty="0" smtClean="0"/>
              <a:t>Generate the descriptive statistics (mean, </a:t>
            </a:r>
            <a:r>
              <a:rPr lang="en-US" sz="1600" dirty="0" err="1" smtClean="0"/>
              <a:t>sd</a:t>
            </a:r>
            <a:r>
              <a:rPr lang="en-US" sz="1600" dirty="0" smtClean="0"/>
              <a:t>, </a:t>
            </a:r>
            <a:r>
              <a:rPr lang="en-US" sz="1600" dirty="0" err="1" smtClean="0"/>
              <a:t>etc</a:t>
            </a:r>
            <a:r>
              <a:rPr lang="en-US" sz="1600" dirty="0" smtClean="0"/>
              <a:t>) for the three quizzes.</a:t>
            </a:r>
          </a:p>
          <a:p>
            <a:pPr marL="457200" indent="-457200">
              <a:buFont typeface="+mj-lt"/>
              <a:buAutoNum type="arabicPeriod"/>
            </a:pPr>
            <a:r>
              <a:rPr lang="en-US" sz="1600" dirty="0" smtClean="0"/>
              <a:t>Plot the scores from the three quizzes on histograms.</a:t>
            </a:r>
          </a:p>
          <a:p>
            <a:pPr marL="457200" indent="-457200">
              <a:buFont typeface="+mj-lt"/>
              <a:buAutoNum type="arabicPeriod"/>
            </a:pPr>
            <a:r>
              <a:rPr lang="en-US" sz="1600" dirty="0" smtClean="0"/>
              <a:t>Examine the correlations between quizzes using scatterplot matrix.</a:t>
            </a:r>
          </a:p>
          <a:p>
            <a:pPr marL="457200" indent="-457200">
              <a:buFont typeface="+mj-lt"/>
              <a:buAutoNum type="arabicPeriod"/>
            </a:pPr>
            <a:r>
              <a:rPr lang="en-US" sz="1600" dirty="0" smtClean="0"/>
              <a:t>Examine the correlations between quizzes using correlation matrix.</a:t>
            </a:r>
          </a:p>
          <a:p>
            <a:pPr marL="457200" indent="-457200">
              <a:buFont typeface="+mj-lt"/>
              <a:buAutoNum type="arabicPeriod"/>
            </a:pPr>
            <a:r>
              <a:rPr lang="en-US" sz="1600" dirty="0" smtClean="0"/>
              <a:t>Generate the mean score of the three quizzes. </a:t>
            </a:r>
          </a:p>
          <a:p>
            <a:pPr marL="457200" indent="-457200">
              <a:buFont typeface="+mj-lt"/>
              <a:buAutoNum type="arabicPeriod"/>
            </a:pPr>
            <a:r>
              <a:rPr lang="en-US" sz="1600" dirty="0" smtClean="0"/>
              <a:t>Compute the average scores of the three quizzes.</a:t>
            </a:r>
          </a:p>
          <a:p>
            <a:pPr marL="457200" indent="-457200">
              <a:buFont typeface="+mj-lt"/>
              <a:buAutoNum type="arabicPeriod"/>
            </a:pPr>
            <a:r>
              <a:rPr lang="en-US" sz="1600" dirty="0" smtClean="0"/>
              <a:t>Create a “grade” variable based on the average score</a:t>
            </a:r>
            <a:endParaRPr lang="en-US" dirty="0" smtClean="0"/>
          </a:p>
          <a:p>
            <a:pPr lvl="1"/>
            <a:r>
              <a:rPr lang="en-US" sz="1300" dirty="0" smtClean="0"/>
              <a:t>&gt;= 85: High Distinction</a:t>
            </a:r>
          </a:p>
          <a:p>
            <a:pPr lvl="1"/>
            <a:r>
              <a:rPr lang="en-US" sz="1300" dirty="0" smtClean="0"/>
              <a:t>&gt;=75 and &lt;85: Distinction</a:t>
            </a:r>
          </a:p>
          <a:p>
            <a:pPr lvl="1"/>
            <a:r>
              <a:rPr lang="en-US" sz="1300" dirty="0" smtClean="0"/>
              <a:t>&gt;= 65 and &lt; 75: Credit</a:t>
            </a:r>
          </a:p>
          <a:p>
            <a:pPr lvl="1"/>
            <a:r>
              <a:rPr lang="en-US" sz="1300" dirty="0" smtClean="0"/>
              <a:t>&gt;= 50 and &lt; 65: Pass</a:t>
            </a:r>
          </a:p>
          <a:p>
            <a:pPr lvl="1"/>
            <a:r>
              <a:rPr lang="en-US" sz="1300" dirty="0" smtClean="0"/>
              <a:t>&lt; 50: Fail</a:t>
            </a:r>
          </a:p>
          <a:p>
            <a:pPr marL="457200" indent="-457200">
              <a:buFont typeface="+mj-lt"/>
              <a:buAutoNum type="arabicPeriod"/>
            </a:pPr>
            <a:r>
              <a:rPr lang="en-US" sz="1600" dirty="0" smtClean="0"/>
              <a:t>Generate frequency statistics and a bar graph of the Grade variable.</a:t>
            </a:r>
          </a:p>
          <a:p>
            <a:pPr marL="457200" indent="-457200">
              <a:buFont typeface="+mj-lt"/>
              <a:buAutoNum type="arabicPeriod"/>
            </a:pPr>
            <a:r>
              <a:rPr lang="en-US" sz="1600" dirty="0" smtClean="0"/>
              <a:t>Save your work into a workspace.</a:t>
            </a:r>
          </a:p>
          <a:p>
            <a:pPr marL="342900" lvl="1" indent="0">
              <a:buNone/>
            </a:pPr>
            <a:endParaRPr lang="en-US" sz="1300" dirty="0" smtClean="0"/>
          </a:p>
          <a:p>
            <a:endParaRPr lang="en-US" sz="1600" dirty="0" smtClean="0"/>
          </a:p>
          <a:p>
            <a:endParaRPr lang="en-US" dirty="0"/>
          </a:p>
        </p:txBody>
      </p:sp>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Merging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Adding variables – merge horizontally</a:t>
            </a:r>
          </a:p>
          <a:p>
            <a:pPr lvl="1"/>
            <a:r>
              <a:rPr lang="en-US" sz="1400" dirty="0" smtClean="0"/>
              <a:t>Need a unique case identifier</a:t>
            </a:r>
          </a:p>
          <a:p>
            <a:pPr lvl="8"/>
            <a:r>
              <a:rPr lang="en-US" sz="600" dirty="0" smtClean="0"/>
              <a:t>                               </a:t>
            </a:r>
          </a:p>
          <a:p>
            <a:pPr lvl="8"/>
            <a:r>
              <a:rPr lang="en-US" sz="600" dirty="0"/>
              <a:t> </a:t>
            </a:r>
            <a:r>
              <a:rPr lang="en-US" sz="600" dirty="0" smtClean="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58211"/>
            <a:ext cx="4162425"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348880"/>
            <a:ext cx="5651783"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Merging dataset</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196752"/>
            <a:ext cx="6637690"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852936"/>
            <a:ext cx="6859587"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85047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Merging dataset</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Adding cases – merge vertically. The data frames must have the same variables.</a:t>
            </a:r>
            <a:endParaRPr lang="en-US" sz="1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00808"/>
            <a:ext cx="7491590" cy="2831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080041"/>
            <a:ext cx="7537673" cy="2904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Merging dataset</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340768"/>
            <a:ext cx="5944376" cy="504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963" y="2492896"/>
            <a:ext cx="8383587"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708580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err="1" smtClean="0"/>
              <a:t>Subsetting</a:t>
            </a:r>
            <a:r>
              <a:rPr lang="en-US" dirty="0" smtClean="0"/>
              <a:t> II</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Previously we use the following command to only extract the three columns “Weight1”, “Weight2”, “Weight3”.</a:t>
            </a:r>
          </a:p>
          <a:p>
            <a:endParaRPr lang="en-US" sz="1800" dirty="0"/>
          </a:p>
          <a:p>
            <a:endParaRPr lang="en-US" sz="1800" dirty="0" smtClean="0"/>
          </a:p>
          <a:p>
            <a:r>
              <a:rPr lang="en-US" sz="1800" dirty="0" smtClean="0"/>
              <a:t>This command is actually in the format of </a:t>
            </a:r>
          </a:p>
          <a:p>
            <a:pPr marL="0" indent="0">
              <a:buNone/>
            </a:pPr>
            <a:r>
              <a:rPr lang="en-US" sz="1800" i="1" dirty="0"/>
              <a:t>	</a:t>
            </a:r>
            <a:r>
              <a:rPr lang="en-US" sz="1800" i="1" dirty="0" smtClean="0">
                <a:solidFill>
                  <a:srgbClr val="FF0000"/>
                </a:solidFill>
              </a:rPr>
              <a:t>data frame[which(logical expression), name of column]</a:t>
            </a:r>
          </a:p>
          <a:p>
            <a:pPr marL="0" indent="0">
              <a:buNone/>
            </a:pPr>
            <a:endParaRPr lang="en-US" sz="1800" i="1" dirty="0" smtClean="0"/>
          </a:p>
          <a:p>
            <a:pPr marL="0" indent="0">
              <a:buNone/>
            </a:pPr>
            <a:r>
              <a:rPr lang="en-US" sz="1800" dirty="0" smtClean="0"/>
              <a:t>Suppose in the possum data, we are only interested in female possum.</a:t>
            </a:r>
          </a:p>
          <a:p>
            <a:pPr marL="0" indent="0">
              <a:buNone/>
            </a:pPr>
            <a:endParaRPr lang="en-US" sz="1800" dirty="0" smtClean="0"/>
          </a:p>
          <a:p>
            <a:pPr marL="0" indent="0">
              <a:buNone/>
            </a:pPr>
            <a:r>
              <a:rPr lang="en-US" sz="1800" dirty="0" smtClean="0"/>
              <a:t>The above command extract only female possums from the data frame </a:t>
            </a:r>
            <a:r>
              <a:rPr lang="en-US" sz="1800" dirty="0" err="1" smtClean="0"/>
              <a:t>possum_full</a:t>
            </a:r>
            <a:r>
              <a:rPr lang="en-US" sz="1800" dirty="0" smtClean="0"/>
              <a:t>,</a:t>
            </a:r>
          </a:p>
          <a:p>
            <a:pPr marL="0" indent="0">
              <a:buNone/>
            </a:pPr>
            <a:r>
              <a:rPr lang="en-US" sz="1800" dirty="0" smtClean="0"/>
              <a:t>and assign the subset into a new data frame </a:t>
            </a:r>
            <a:r>
              <a:rPr lang="en-US" sz="1800" dirty="0" err="1" smtClean="0"/>
              <a:t>possum_female</a:t>
            </a:r>
            <a:r>
              <a:rPr lang="en-US" sz="1800" dirty="0" smtClean="0"/>
              <a:t>.</a:t>
            </a:r>
          </a:p>
          <a:p>
            <a:pPr marL="0" indent="0">
              <a:buNone/>
            </a:pPr>
            <a:endParaRPr lang="en-US" sz="1800" dirty="0"/>
          </a:p>
          <a:p>
            <a:pPr marL="0" indent="0">
              <a:buNone/>
            </a:pPr>
            <a:r>
              <a:rPr lang="en-US" sz="1800" dirty="0" smtClean="0"/>
              <a:t>How about we are interested in young (4 years old or younger) female? Use the </a:t>
            </a:r>
            <a:r>
              <a:rPr lang="en-US" sz="1800" i="1" dirty="0" smtClean="0"/>
              <a:t>“&amp;”</a:t>
            </a:r>
            <a:r>
              <a:rPr lang="en-US" sz="1800" dirty="0" smtClean="0"/>
              <a:t> operator.</a:t>
            </a:r>
          </a:p>
          <a:p>
            <a:pPr marL="0" indent="0">
              <a:buNone/>
            </a:pPr>
            <a:endParaRPr lang="en-US" sz="1800" dirty="0" smtClean="0"/>
          </a:p>
          <a:p>
            <a:pPr marL="0" indent="0">
              <a:buNone/>
            </a:pPr>
            <a:endParaRPr lang="en-US" sz="1800"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916832"/>
            <a:ext cx="6537801" cy="2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3861048"/>
            <a:ext cx="7712857"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49" y="5805264"/>
            <a:ext cx="7672629" cy="49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err="1" smtClean="0"/>
              <a:t>Subsetting</a:t>
            </a:r>
            <a:r>
              <a:rPr lang="en-US" dirty="0" smtClean="0"/>
              <a:t> II</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How about we want old male (5 years or older) possums or young (4 years or younger) female? Using the OR “|” operator.</a:t>
            </a:r>
          </a:p>
          <a:p>
            <a:endParaRPr lang="en-US" sz="1800" dirty="0"/>
          </a:p>
          <a:p>
            <a:endParaRPr lang="en-US" sz="1800" dirty="0" smtClean="0"/>
          </a:p>
          <a:p>
            <a:endParaRPr lang="en-US" sz="1800" dirty="0" smtClean="0"/>
          </a:p>
          <a:p>
            <a:endParaRPr lang="en-US" sz="1800" dirty="0"/>
          </a:p>
          <a:p>
            <a:r>
              <a:rPr lang="en-US" sz="1800" dirty="0" smtClean="0"/>
              <a:t>Make sure that you keep track of the bracket!</a:t>
            </a:r>
          </a:p>
          <a:p>
            <a:r>
              <a:rPr lang="en-US" sz="1800" dirty="0" smtClean="0"/>
              <a:t>Try getting the following subsets from the possum data!</a:t>
            </a:r>
          </a:p>
          <a:p>
            <a:pPr lvl="1"/>
            <a:r>
              <a:rPr lang="en-US" sz="1400" dirty="0" smtClean="0"/>
              <a:t>Female possums whose tail is over 38.5</a:t>
            </a:r>
          </a:p>
          <a:p>
            <a:pPr lvl="1"/>
            <a:r>
              <a:rPr lang="en-US" sz="1400" dirty="0" smtClean="0"/>
              <a:t>Female possums who have a tail over 38.5 and are in Victoria</a:t>
            </a:r>
          </a:p>
          <a:p>
            <a:pPr lvl="1"/>
            <a:r>
              <a:rPr lang="en-US" sz="1400" dirty="0" smtClean="0"/>
              <a:t>Female possums who have a tail over 38.5 and are in Victoria, or male possum who have a skull width less than 55 and not in Victoria</a:t>
            </a:r>
          </a:p>
          <a:p>
            <a:pPr marL="0" indent="0">
              <a:buNone/>
            </a:pPr>
            <a:endParaRPr lang="en-US" sz="18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16832"/>
            <a:ext cx="8014708"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9215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76320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RStudio</a:t>
            </a:r>
            <a:endParaRPr lang="en-AU" dirty="0"/>
          </a:p>
        </p:txBody>
      </p:sp>
      <p:sp>
        <p:nvSpPr>
          <p:cNvPr id="3" name="Content Placeholder 2"/>
          <p:cNvSpPr>
            <a:spLocks noGrp="1"/>
          </p:cNvSpPr>
          <p:nvPr>
            <p:ph idx="1"/>
          </p:nvPr>
        </p:nvSpPr>
        <p:spPr/>
        <p:txBody>
          <a:bodyPr/>
          <a:lstStyle/>
          <a:p>
            <a:r>
              <a:rPr lang="en-US" dirty="0" err="1" smtClean="0"/>
              <a:t>RStudio</a:t>
            </a:r>
            <a:r>
              <a:rPr lang="en-US" dirty="0" smtClean="0"/>
              <a:t> is an integrated development environment</a:t>
            </a:r>
          </a:p>
          <a:p>
            <a:pPr lvl="1"/>
            <a:r>
              <a:rPr lang="en-US" dirty="0" smtClean="0"/>
              <a:t>Syntax highlighting</a:t>
            </a:r>
          </a:p>
          <a:p>
            <a:pPr lvl="1"/>
            <a:r>
              <a:rPr lang="en-US" dirty="0" smtClean="0"/>
              <a:t>Integrated workspace</a:t>
            </a:r>
            <a:endParaRPr lang="en-AU" dirty="0" smtClean="0"/>
          </a:p>
          <a:p>
            <a:pPr lvl="1"/>
            <a:endParaRPr lang="en-US" dirty="0" smtClean="0"/>
          </a:p>
        </p:txBody>
      </p:sp>
    </p:spTree>
    <p:extLst>
      <p:ext uri="{BB962C8B-B14F-4D97-AF65-F5344CB8AC3E}">
        <p14:creationId xmlns:p14="http://schemas.microsoft.com/office/powerpoint/2010/main" val="7861432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US" dirty="0" smtClean="0"/>
              <a:t>Graphs in R - Histogram</a:t>
            </a:r>
            <a:endParaRPr lang="en-AU" dirty="0"/>
          </a:p>
        </p:txBody>
      </p:sp>
      <p:sp>
        <p:nvSpPr>
          <p:cNvPr id="3" name="Content Placeholder 2"/>
          <p:cNvSpPr>
            <a:spLocks noGrp="1"/>
          </p:cNvSpPr>
          <p:nvPr>
            <p:ph idx="1"/>
          </p:nvPr>
        </p:nvSpPr>
        <p:spPr>
          <a:xfrm>
            <a:off x="457200" y="1268760"/>
            <a:ext cx="8229600" cy="4857403"/>
          </a:xfrm>
        </p:spPr>
        <p:txBody>
          <a:bodyPr>
            <a:normAutofit/>
          </a:bodyPr>
          <a:lstStyle/>
          <a:p>
            <a:r>
              <a:rPr lang="en-US" sz="1800" dirty="0" smtClean="0"/>
              <a:t>Using the possum dataset in the R package DAAG</a:t>
            </a:r>
          </a:p>
          <a:p>
            <a:endParaRPr lang="en-AU" sz="18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2060848"/>
            <a:ext cx="4104457" cy="104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1410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Graphs in R - Histogram</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pPr marL="0" indent="0">
              <a:buNone/>
            </a:pPr>
            <a:endParaRPr lang="en-US" sz="18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908720"/>
            <a:ext cx="7031037" cy="569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Graphs in R - Histogram</a:t>
            </a:r>
            <a:endParaRPr lang="en-US" dirty="0"/>
          </a:p>
        </p:txBody>
      </p:sp>
      <p:sp>
        <p:nvSpPr>
          <p:cNvPr id="4" name="Content Placeholder 3"/>
          <p:cNvSpPr>
            <a:spLocks noGrp="1"/>
          </p:cNvSpPr>
          <p:nvPr>
            <p:ph idx="1"/>
          </p:nvPr>
        </p:nvSpPr>
        <p:spPr/>
        <p:txBody>
          <a:bodyPr/>
          <a:lstStyle/>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7920880" cy="357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Histogram</a:t>
            </a:r>
            <a:endParaRPr lang="en-US" dirty="0"/>
          </a:p>
        </p:txBody>
      </p:sp>
      <p:sp>
        <p:nvSpPr>
          <p:cNvPr id="4" name="Content Placeholder 3"/>
          <p:cNvSpPr>
            <a:spLocks noGrp="1"/>
          </p:cNvSpPr>
          <p:nvPr>
            <p:ph idx="1"/>
          </p:nvPr>
        </p:nvSpPr>
        <p:spPr>
          <a:xfrm>
            <a:off x="457200" y="1340768"/>
            <a:ext cx="8229600" cy="4785395"/>
          </a:xfrm>
        </p:spPr>
        <p:txBody>
          <a:bodyPr/>
          <a:lstStyle/>
          <a:p>
            <a:endParaRPr lang="en-US" dirty="0"/>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12776"/>
            <a:ext cx="8436744" cy="258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Histogram</a:t>
            </a:r>
            <a:endParaRPr lang="en-US" dirty="0"/>
          </a:p>
        </p:txBody>
      </p:sp>
      <p:sp>
        <p:nvSpPr>
          <p:cNvPr id="4" name="Content Placeholder 3"/>
          <p:cNvSpPr>
            <a:spLocks noGrp="1"/>
          </p:cNvSpPr>
          <p:nvPr>
            <p:ph idx="1"/>
          </p:nvPr>
        </p:nvSpPr>
        <p:spPr>
          <a:xfrm>
            <a:off x="457200" y="1340768"/>
            <a:ext cx="8229600" cy="4785395"/>
          </a:xfrm>
        </p:spPr>
        <p:txBody>
          <a:bodyPr/>
          <a:lstStyle/>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84784"/>
            <a:ext cx="8500655"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1252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dirty="0" smtClean="0"/>
              <a:t>Graphical parameters</a:t>
            </a:r>
            <a:endParaRPr lang="en-AU" dirty="0"/>
          </a:p>
        </p:txBody>
      </p:sp>
      <p:sp>
        <p:nvSpPr>
          <p:cNvPr id="3" name="Content Placeholder 2"/>
          <p:cNvSpPr>
            <a:spLocks noGrp="1"/>
          </p:cNvSpPr>
          <p:nvPr>
            <p:ph idx="1"/>
          </p:nvPr>
        </p:nvSpPr>
        <p:spPr>
          <a:xfrm>
            <a:off x="457200" y="1268760"/>
            <a:ext cx="8229600" cy="4857403"/>
          </a:xfrm>
        </p:spPr>
        <p:txBody>
          <a:bodyPr>
            <a:normAutofit/>
          </a:bodyPr>
          <a:lstStyle/>
          <a:p>
            <a:r>
              <a:rPr lang="en-US" sz="1800" dirty="0" smtClean="0"/>
              <a:t>Two ways to set up graphical parameters</a:t>
            </a:r>
          </a:p>
          <a:p>
            <a:pPr lvl="1"/>
            <a:r>
              <a:rPr lang="en-US" sz="1800" dirty="0"/>
              <a:t>Using the </a:t>
            </a:r>
            <a:r>
              <a:rPr lang="en-US" sz="1800" b="1" dirty="0"/>
              <a:t>par() </a:t>
            </a:r>
            <a:r>
              <a:rPr lang="en-US" sz="1800" dirty="0"/>
              <a:t>function to set up graphical parameters globally. This would change the setting for all subsequent graphs.</a:t>
            </a:r>
          </a:p>
          <a:p>
            <a:pPr lvl="1"/>
            <a:r>
              <a:rPr lang="en-US" sz="1800" dirty="0"/>
              <a:t>e.g. </a:t>
            </a:r>
            <a:r>
              <a:rPr lang="en-US" sz="1800" b="1" i="1" dirty="0"/>
              <a:t>par(</a:t>
            </a:r>
            <a:r>
              <a:rPr lang="en-US" sz="1800" b="1" i="1" dirty="0" err="1"/>
              <a:t>nfrow</a:t>
            </a:r>
            <a:r>
              <a:rPr lang="en-US" sz="1800" b="1" i="1" dirty="0"/>
              <a:t>(2,2))</a:t>
            </a:r>
          </a:p>
          <a:p>
            <a:pPr lvl="2"/>
            <a:r>
              <a:rPr lang="en-US" sz="1400" dirty="0"/>
              <a:t>This command sets up the layout of the </a:t>
            </a:r>
            <a:r>
              <a:rPr lang="en-US" sz="1400" dirty="0" smtClean="0"/>
              <a:t>graph</a:t>
            </a:r>
            <a:r>
              <a:rPr lang="en-US" sz="1400" dirty="0"/>
              <a:t> </a:t>
            </a:r>
            <a:r>
              <a:rPr lang="en-US" sz="1400" dirty="0" smtClean="0"/>
              <a:t>to be 2x2.</a:t>
            </a:r>
            <a:endParaRPr lang="en-US" sz="1400" dirty="0"/>
          </a:p>
          <a:p>
            <a:pPr lvl="1"/>
            <a:r>
              <a:rPr lang="en-US" sz="1800" b="1" i="1" dirty="0"/>
              <a:t>par(</a:t>
            </a:r>
            <a:r>
              <a:rPr lang="en-US" sz="1800" b="1" i="1" dirty="0" err="1"/>
              <a:t>font.lab</a:t>
            </a:r>
            <a:r>
              <a:rPr lang="en-US" sz="1800" b="1" i="1" dirty="0"/>
              <a:t> = 1, </a:t>
            </a:r>
            <a:r>
              <a:rPr lang="en-US" sz="1800" b="1" i="1" dirty="0" err="1"/>
              <a:t>cex.lab</a:t>
            </a:r>
            <a:r>
              <a:rPr lang="en-US" sz="1800" b="1" i="1" dirty="0"/>
              <a:t> = 1.5)</a:t>
            </a:r>
          </a:p>
          <a:p>
            <a:pPr lvl="2"/>
            <a:r>
              <a:rPr lang="en-US" sz="1400" dirty="0"/>
              <a:t>This command sets the font of axis label to be italic, and font size 50% larger.</a:t>
            </a:r>
          </a:p>
          <a:p>
            <a:r>
              <a:rPr lang="en-US" sz="1800" dirty="0"/>
              <a:t>Another way is to set the graphical parameter for just one graph.</a:t>
            </a:r>
          </a:p>
          <a:p>
            <a:pPr lvl="1"/>
            <a:r>
              <a:rPr lang="en-US" sz="1800" dirty="0"/>
              <a:t>e.g. </a:t>
            </a:r>
            <a:r>
              <a:rPr lang="en-US" sz="1800" b="1" dirty="0" err="1"/>
              <a:t>hist</a:t>
            </a:r>
            <a:r>
              <a:rPr lang="en-US" sz="1800" b="1" dirty="0"/>
              <a:t>(</a:t>
            </a:r>
            <a:r>
              <a:rPr lang="en-US" sz="1800" b="1" dirty="0" err="1"/>
              <a:t>possum$totlngth</a:t>
            </a:r>
            <a:r>
              <a:rPr lang="en-US" sz="1800" b="1" dirty="0"/>
              <a:t>, col = “grey”, </a:t>
            </a:r>
            <a:r>
              <a:rPr lang="en-US" sz="1800" b="1" dirty="0" err="1"/>
              <a:t>cex.lab</a:t>
            </a:r>
            <a:r>
              <a:rPr lang="en-US" sz="1800" b="1" dirty="0"/>
              <a:t> = 1.5)</a:t>
            </a:r>
          </a:p>
          <a:p>
            <a:pPr lvl="2"/>
            <a:r>
              <a:rPr lang="en-US" sz="1400" dirty="0"/>
              <a:t>This command sets the color of the graph to be grey, and font size of the axis label to be 50% larger.</a:t>
            </a:r>
          </a:p>
          <a:p>
            <a:r>
              <a:rPr lang="en-US" sz="1800" dirty="0" smtClean="0"/>
              <a:t>For a full list of parameters, you can request the documentation of R using the help function.</a:t>
            </a:r>
          </a:p>
          <a:p>
            <a:pPr lvl="1"/>
            <a:r>
              <a:rPr lang="en-US" sz="1400" b="1" dirty="0"/>
              <a:t>h</a:t>
            </a:r>
            <a:r>
              <a:rPr lang="en-US" sz="1400" b="1" dirty="0" smtClean="0"/>
              <a:t>elp(par)</a:t>
            </a:r>
          </a:p>
          <a:p>
            <a:pPr lvl="2"/>
            <a:endParaRPr lang="en-US" sz="1400" dirty="0"/>
          </a:p>
          <a:p>
            <a:pPr lvl="2"/>
            <a:endParaRPr lang="en-US" sz="1400" dirty="0"/>
          </a:p>
          <a:p>
            <a:endParaRPr lang="en-US" sz="1800" dirty="0" smtClean="0"/>
          </a:p>
          <a:p>
            <a:pPr lvl="2"/>
            <a:endParaRPr lang="en-US" sz="1400" dirty="0" smtClean="0"/>
          </a:p>
          <a:p>
            <a:pPr marL="914400" lvl="2" indent="0">
              <a:buNone/>
            </a:pPr>
            <a:endParaRPr lang="en-US" sz="1400" dirty="0" smtClean="0"/>
          </a:p>
          <a:p>
            <a:pPr lvl="1"/>
            <a:endParaRPr lang="en-US" sz="1800" dirty="0" smtClean="0"/>
          </a:p>
          <a:p>
            <a:pPr lvl="1"/>
            <a:endParaRPr lang="en-US" sz="1800" dirty="0" smtClean="0"/>
          </a:p>
        </p:txBody>
      </p:sp>
    </p:spTree>
    <p:extLst>
      <p:ext uri="{BB962C8B-B14F-4D97-AF65-F5344CB8AC3E}">
        <p14:creationId xmlns:p14="http://schemas.microsoft.com/office/powerpoint/2010/main" val="348097819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Graph in R - Boxplots</a:t>
            </a:r>
            <a:endParaRPr lang="en-US" dirty="0"/>
          </a:p>
        </p:txBody>
      </p:sp>
      <p:pic>
        <p:nvPicPr>
          <p:cNvPr id="1229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980728"/>
            <a:ext cx="7310726" cy="5145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972565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Boxplot</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96752"/>
            <a:ext cx="8801546"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57324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Box plot</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96752"/>
            <a:ext cx="882157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46302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67773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RStudio</a:t>
            </a:r>
            <a:endParaRPr lang="en-US" dirty="0"/>
          </a:p>
        </p:txBody>
      </p:sp>
      <p:pic>
        <p:nvPicPr>
          <p:cNvPr id="4" name="Picture 2" descr="C:\Users\Gary\Dropbox\Post doc\R workshop\Workshop 1\figure2.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64864"/>
            <a:ext cx="8229600" cy="4396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2172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Bar graph</a:t>
            </a:r>
            <a:endParaRPr lang="en-US" dirty="0"/>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412776"/>
            <a:ext cx="6750162" cy="4929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05583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Bar graph</a:t>
            </a:r>
            <a:endParaRPr lang="en-US" dirty="0"/>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8420796"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26246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Spine plot</a:t>
            </a:r>
            <a:endParaRPr lang="en-US" dirty="0"/>
          </a:p>
        </p:txBody>
      </p:sp>
      <p:sp>
        <p:nvSpPr>
          <p:cNvPr id="4" name="Content Placeholder 3"/>
          <p:cNvSpPr>
            <a:spLocks noGrp="1"/>
          </p:cNvSpPr>
          <p:nvPr>
            <p:ph idx="1"/>
          </p:nvPr>
        </p:nvSpPr>
        <p:spPr/>
        <p:txBody>
          <a:bodyPr/>
          <a:lstStyle/>
          <a:p>
            <a:endParaRPr lang="en-US"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4976950" cy="3441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12" y="2564904"/>
            <a:ext cx="5099394" cy="3592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556557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Spine plot</a:t>
            </a:r>
            <a:endParaRPr lang="en-US"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268760"/>
            <a:ext cx="6267021"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50933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dirty="0" smtClean="0"/>
              <a:t>Graph in R - Scatterplot</a:t>
            </a:r>
            <a:endParaRPr lang="en-AU" dirty="0"/>
          </a:p>
        </p:txBody>
      </p:sp>
      <p:sp>
        <p:nvSpPr>
          <p:cNvPr id="3" name="Content Placeholder 2"/>
          <p:cNvSpPr>
            <a:spLocks noGrp="1"/>
          </p:cNvSpPr>
          <p:nvPr>
            <p:ph idx="1"/>
          </p:nvPr>
        </p:nvSpPr>
        <p:spPr>
          <a:xfrm>
            <a:off x="457200" y="1268760"/>
            <a:ext cx="8229600" cy="4857403"/>
          </a:xfrm>
        </p:spPr>
        <p:txBody>
          <a:bodyPr/>
          <a:lstStyle/>
          <a:p>
            <a:endParaRPr lang="en-AU"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340768"/>
            <a:ext cx="6392863"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20762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dirty="0" smtClean="0"/>
              <a:t>Graph in R - Scatterplot</a:t>
            </a:r>
            <a:endParaRPr lang="en-AU" dirty="0"/>
          </a:p>
        </p:txBody>
      </p:sp>
      <p:sp>
        <p:nvSpPr>
          <p:cNvPr id="3" name="Content Placeholder 2"/>
          <p:cNvSpPr>
            <a:spLocks noGrp="1"/>
          </p:cNvSpPr>
          <p:nvPr>
            <p:ph idx="1"/>
          </p:nvPr>
        </p:nvSpPr>
        <p:spPr>
          <a:xfrm>
            <a:off x="457200" y="1268760"/>
            <a:ext cx="8229600" cy="4857403"/>
          </a:xfrm>
        </p:spPr>
        <p:txBody>
          <a:bodyPr/>
          <a:lstStyle/>
          <a:p>
            <a:endParaRPr lang="en-AU" dirty="0"/>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1314450"/>
            <a:ext cx="8692615" cy="3338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270826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a:t>
            </a:r>
            <a:endParaRPr lang="en-AU" dirty="0"/>
          </a:p>
        </p:txBody>
      </p:sp>
      <p:sp>
        <p:nvSpPr>
          <p:cNvPr id="3" name="Content Placeholder 2"/>
          <p:cNvSpPr>
            <a:spLocks noGrp="1"/>
          </p:cNvSpPr>
          <p:nvPr>
            <p:ph idx="1"/>
          </p:nvPr>
        </p:nvSpPr>
        <p:spPr>
          <a:xfrm>
            <a:off x="467544" y="1196752"/>
            <a:ext cx="8229600" cy="4929411"/>
          </a:xfrm>
        </p:spPr>
        <p:txBody>
          <a:bodyPr/>
          <a:lstStyle/>
          <a:p>
            <a:endParaRPr lang="en-US" dirty="0" smtClean="0"/>
          </a:p>
          <a:p>
            <a:endParaRPr lang="en-US" dirty="0"/>
          </a:p>
          <a:p>
            <a:endParaRPr lang="en-US" dirty="0" smtClean="0"/>
          </a:p>
          <a:p>
            <a:endParaRPr lang="en-US" dirty="0"/>
          </a:p>
          <a:p>
            <a:pPr marL="0" indent="0">
              <a:buNone/>
            </a:pPr>
            <a:r>
              <a:rPr lang="en-US" sz="1200" dirty="0" smtClean="0"/>
              <a:t>	Figure from </a:t>
            </a:r>
            <a:r>
              <a:rPr lang="en-US" sz="1200" dirty="0" err="1" smtClean="0"/>
              <a:t>Kabacoff</a:t>
            </a:r>
            <a:r>
              <a:rPr lang="en-US" sz="1200" dirty="0" smtClean="0"/>
              <a:t> (2011)</a:t>
            </a:r>
            <a:endParaRPr lang="en-AU" sz="1200"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343024"/>
            <a:ext cx="5181600"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52208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9867263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Density plot</a:t>
            </a: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778426"/>
            <a:ext cx="4435596" cy="2903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a:xfrm>
            <a:off x="395536" y="1196752"/>
            <a:ext cx="8229600" cy="4929411"/>
          </a:xfrm>
        </p:spPr>
        <p:txBody>
          <a:bodyPr>
            <a:normAutofit/>
          </a:bodyPr>
          <a:lstStyle/>
          <a:p>
            <a:r>
              <a:rPr lang="en-US" sz="1800" dirty="0" smtClean="0"/>
              <a:t>Using the lattice library</a:t>
            </a:r>
            <a:r>
              <a:rPr lang="en-US" sz="1800" dirty="0"/>
              <a:t> </a:t>
            </a:r>
            <a:endParaRPr lang="en-US" sz="1800" dirty="0" smtClean="0"/>
          </a:p>
          <a:p>
            <a:pPr lvl="1"/>
            <a:r>
              <a:rPr lang="en-US" sz="1400" dirty="0" smtClean="0"/>
              <a:t>the lattice library is ideal for graph with conditioning variables</a:t>
            </a:r>
          </a:p>
          <a:p>
            <a:pPr lvl="1"/>
            <a:r>
              <a:rPr lang="en-US" sz="1400" i="1" dirty="0" err="1" smtClean="0"/>
              <a:t>Graph_function</a:t>
            </a:r>
            <a:r>
              <a:rPr lang="en-US" sz="1400" i="1" dirty="0" smtClean="0"/>
              <a:t>(formula, data = , options)</a:t>
            </a:r>
          </a:p>
          <a:p>
            <a:pPr lvl="1"/>
            <a:r>
              <a:rPr lang="en-US" sz="1400" i="1" dirty="0" smtClean="0"/>
              <a:t>Formula format: </a:t>
            </a:r>
            <a:r>
              <a:rPr lang="en-US" sz="1400" i="1" dirty="0" smtClean="0">
                <a:solidFill>
                  <a:srgbClr val="FF0000"/>
                </a:solidFill>
              </a:rPr>
              <a:t>y ~ x | A *B</a:t>
            </a:r>
          </a:p>
        </p:txBody>
      </p:sp>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403457"/>
            <a:ext cx="5027995" cy="1358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Density plot</a:t>
            </a:r>
            <a:endParaRPr lang="en-US" dirty="0"/>
          </a:p>
        </p:txBody>
      </p:sp>
      <p:pic>
        <p:nvPicPr>
          <p:cNvPr id="6" name="Content Placeholder 5"/>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124744"/>
            <a:ext cx="6792273" cy="1200318"/>
          </a:xfrm>
          <a:prstGeom prst="rect">
            <a:avLst/>
          </a:prstGeom>
          <a:noFill/>
          <a:ln>
            <a:noFill/>
          </a:ln>
          <a:extLst/>
        </p:spPr>
      </p:pic>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3707904" y="2348880"/>
            <a:ext cx="4733925"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RStudio</a:t>
            </a:r>
            <a:endParaRPr lang="en-US" dirty="0"/>
          </a:p>
        </p:txBody>
      </p:sp>
      <p:sp>
        <p:nvSpPr>
          <p:cNvPr id="3" name="Content Placeholder 2"/>
          <p:cNvSpPr>
            <a:spLocks noGrp="1"/>
          </p:cNvSpPr>
          <p:nvPr>
            <p:ph idx="1"/>
          </p:nvPr>
        </p:nvSpPr>
        <p:spPr/>
        <p:txBody>
          <a:bodyPr/>
          <a:lstStyle/>
          <a:p>
            <a:r>
              <a:rPr lang="en-US" dirty="0" err="1" smtClean="0"/>
              <a:t>RStudio</a:t>
            </a:r>
            <a:r>
              <a:rPr lang="en-US" dirty="0" smtClean="0"/>
              <a:t> is an integrated development environment</a:t>
            </a:r>
          </a:p>
          <a:p>
            <a:pPr lvl="1"/>
            <a:r>
              <a:rPr lang="en-US" dirty="0" smtClean="0"/>
              <a:t>Syntax highlighting</a:t>
            </a:r>
          </a:p>
          <a:p>
            <a:pPr lvl="1"/>
            <a:r>
              <a:rPr lang="en-US" dirty="0" smtClean="0"/>
              <a:t>Integrated workspace</a:t>
            </a:r>
            <a:endParaRPr lang="en-AU" dirty="0" smtClean="0"/>
          </a:p>
          <a:p>
            <a:pPr lvl="1"/>
            <a:endParaRPr lang="en-US" sz="3200" dirty="0" smtClean="0"/>
          </a:p>
          <a:p>
            <a:r>
              <a:rPr lang="en-US" dirty="0"/>
              <a:t>It makes the R interface looks </a:t>
            </a:r>
            <a:r>
              <a:rPr lang="en-US" dirty="0" smtClean="0"/>
              <a:t>nicer.</a:t>
            </a:r>
            <a:endParaRPr lang="en-US" dirty="0"/>
          </a:p>
          <a:p>
            <a:pPr lvl="1"/>
            <a:r>
              <a:rPr lang="en-US" dirty="0" smtClean="0"/>
              <a:t>But it still does not provide click and point menus.</a:t>
            </a:r>
          </a:p>
          <a:p>
            <a:pPr lvl="1"/>
            <a:endParaRPr lang="en-US" dirty="0" smtClean="0"/>
          </a:p>
          <a:p>
            <a:endParaRPr lang="en-US" dirty="0"/>
          </a:p>
        </p:txBody>
      </p:sp>
    </p:spTree>
    <p:extLst>
      <p:ext uri="{BB962C8B-B14F-4D97-AF65-F5344CB8AC3E}">
        <p14:creationId xmlns:p14="http://schemas.microsoft.com/office/powerpoint/2010/main" val="40579177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Density plot</a:t>
            </a:r>
            <a:endParaRPr lang="en-US" dirty="0"/>
          </a:p>
        </p:txBody>
      </p:sp>
      <p:pic>
        <p:nvPicPr>
          <p:cNvPr id="19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052736"/>
            <a:ext cx="7659169" cy="2486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141398"/>
            <a:ext cx="3845446" cy="3255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Density plot</a:t>
            </a:r>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420887"/>
            <a:ext cx="4968552" cy="4265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1340768"/>
            <a:ext cx="7647255"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975426"/>
            <a:ext cx="5760640" cy="4162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268760"/>
            <a:ext cx="5116808" cy="57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2492896"/>
            <a:ext cx="5198665" cy="3666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1" y="1052736"/>
            <a:ext cx="3859009"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196752"/>
            <a:ext cx="5208577"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476" y="1988840"/>
            <a:ext cx="4879948" cy="3530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7179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00503" y="3501008"/>
            <a:ext cx="4451136" cy="3170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052736"/>
            <a:ext cx="4933419"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 matrix</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8523" y="1275223"/>
            <a:ext cx="4686954" cy="4772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Graph in R – Scatterplot matrix</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340768"/>
            <a:ext cx="8239877"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Exercise</a:t>
            </a:r>
            <a:endParaRPr lang="en-US" dirty="0"/>
          </a:p>
        </p:txBody>
      </p:sp>
      <p:sp>
        <p:nvSpPr>
          <p:cNvPr id="3" name="Content Placeholder 2"/>
          <p:cNvSpPr>
            <a:spLocks noGrp="1"/>
          </p:cNvSpPr>
          <p:nvPr>
            <p:ph idx="1"/>
          </p:nvPr>
        </p:nvSpPr>
        <p:spPr>
          <a:xfrm>
            <a:off x="457200" y="1124744"/>
            <a:ext cx="8229600" cy="5001419"/>
          </a:xfrm>
        </p:spPr>
        <p:txBody>
          <a:bodyPr/>
          <a:lstStyle/>
          <a:p>
            <a:pPr marL="0" indent="0">
              <a:buNone/>
            </a:pPr>
            <a:r>
              <a:rPr lang="en-US" sz="1400" dirty="0" smtClean="0"/>
              <a:t>The dataset “</a:t>
            </a:r>
            <a:r>
              <a:rPr lang="en-US" sz="1400" dirty="0" err="1" smtClean="0"/>
              <a:t>mtcars</a:t>
            </a:r>
            <a:r>
              <a:rPr lang="en-US" sz="1400" dirty="0" smtClean="0"/>
              <a:t>” in R consists of 32 observations of cars with 11 variables, and it can be loaded into R using the following command.</a:t>
            </a:r>
          </a:p>
          <a:p>
            <a:pPr marL="0" indent="0">
              <a:buNone/>
            </a:pPr>
            <a:r>
              <a:rPr lang="en-US" sz="1400" i="1" dirty="0" smtClean="0">
                <a:solidFill>
                  <a:srgbClr val="FF0000"/>
                </a:solidFill>
              </a:rPr>
              <a:t>Data(</a:t>
            </a:r>
            <a:r>
              <a:rPr lang="en-US" sz="1400" i="1" dirty="0" err="1" smtClean="0">
                <a:solidFill>
                  <a:srgbClr val="FF0000"/>
                </a:solidFill>
              </a:rPr>
              <a:t>mtcars</a:t>
            </a:r>
            <a:r>
              <a:rPr lang="en-US" sz="1400" i="1" dirty="0" smtClean="0">
                <a:solidFill>
                  <a:srgbClr val="FF0000"/>
                </a:solidFill>
              </a:rPr>
              <a:t>)</a:t>
            </a:r>
          </a:p>
          <a:p>
            <a:pPr marL="0" indent="0">
              <a:buNone/>
            </a:pPr>
            <a:r>
              <a:rPr lang="en-US" sz="1400" dirty="0" smtClean="0"/>
              <a:t>Use the command </a:t>
            </a:r>
            <a:r>
              <a:rPr lang="en-US" sz="1400" i="1" dirty="0" smtClean="0">
                <a:solidFill>
                  <a:srgbClr val="FF0000"/>
                </a:solidFill>
              </a:rPr>
              <a:t>help(</a:t>
            </a:r>
            <a:r>
              <a:rPr lang="en-US" sz="1400" i="1" dirty="0" err="1" smtClean="0">
                <a:solidFill>
                  <a:srgbClr val="FF0000"/>
                </a:solidFill>
              </a:rPr>
              <a:t>mtcars</a:t>
            </a:r>
            <a:r>
              <a:rPr lang="en-US" sz="1400" i="1" dirty="0" smtClean="0">
                <a:solidFill>
                  <a:srgbClr val="FF0000"/>
                </a:solidFill>
              </a:rPr>
              <a:t>) </a:t>
            </a:r>
            <a:r>
              <a:rPr lang="en-US" sz="1400" dirty="0" smtClean="0"/>
              <a:t>to get a descriptions of each variable in the dataset.</a:t>
            </a:r>
          </a:p>
          <a:p>
            <a:pPr>
              <a:buFont typeface="+mj-lt"/>
              <a:buAutoNum type="arabicPeriod"/>
            </a:pPr>
            <a:r>
              <a:rPr lang="en-US" sz="1400" dirty="0" smtClean="0"/>
              <a:t>Code </a:t>
            </a:r>
            <a:r>
              <a:rPr lang="en-US" sz="1400" dirty="0" err="1" smtClean="0"/>
              <a:t>cyl</a:t>
            </a:r>
            <a:r>
              <a:rPr lang="en-US" sz="1400" dirty="0" smtClean="0"/>
              <a:t> (number of cylinder) , am (transmission) and gear (number of forward gear</a:t>
            </a:r>
            <a:r>
              <a:rPr lang="en-US" sz="1400" dirty="0"/>
              <a:t>:</a:t>
            </a:r>
            <a:r>
              <a:rPr lang="en-US" sz="1400" dirty="0" smtClean="0"/>
              <a:t> 3, 4 or 5) into three new factor variables using the </a:t>
            </a:r>
            <a:r>
              <a:rPr lang="en-US" sz="1400" i="1" dirty="0" smtClean="0"/>
              <a:t>factor </a:t>
            </a:r>
            <a:r>
              <a:rPr lang="en-US" sz="1400" dirty="0" smtClean="0"/>
              <a:t>function. Give proper labels to the levels of the factor variables (e.g. “4 cylinders” for </a:t>
            </a:r>
            <a:r>
              <a:rPr lang="en-US" sz="1400" dirty="0" err="1" smtClean="0"/>
              <a:t>cyl</a:t>
            </a:r>
            <a:r>
              <a:rPr lang="en-US" sz="1400" dirty="0" smtClean="0"/>
              <a:t>, “automatic” for am, and “3 gears” for gear).</a:t>
            </a:r>
          </a:p>
          <a:p>
            <a:pPr>
              <a:buFont typeface="+mj-lt"/>
              <a:buAutoNum type="arabicPeriod"/>
            </a:pPr>
            <a:r>
              <a:rPr lang="en-US" sz="1400" dirty="0" smtClean="0"/>
              <a:t>Produce the following plots, properly label the axis and experiment with different graphical parameters introduced in the previous example.</a:t>
            </a:r>
          </a:p>
          <a:p>
            <a:pPr lvl="1">
              <a:buFont typeface="+mj-lt"/>
              <a:buAutoNum type="arabicPeriod"/>
            </a:pPr>
            <a:r>
              <a:rPr lang="en-US" sz="1200" dirty="0" smtClean="0"/>
              <a:t>A boxplot with groups (e.g. plotting miles per gallon with number of cylinder and transmission as the grouping variables.)</a:t>
            </a:r>
          </a:p>
          <a:p>
            <a:pPr lvl="1">
              <a:buFont typeface="+mj-lt"/>
              <a:buAutoNum type="arabicPeriod"/>
            </a:pPr>
            <a:r>
              <a:rPr lang="en-US" sz="1200" dirty="0" smtClean="0"/>
              <a:t>A histogram with a normal curve</a:t>
            </a:r>
          </a:p>
          <a:p>
            <a:pPr lvl="1">
              <a:buFont typeface="+mj-lt"/>
              <a:buAutoNum type="arabicPeriod"/>
            </a:pPr>
            <a:r>
              <a:rPr lang="en-US" sz="1200" dirty="0" smtClean="0"/>
              <a:t>A bar chart with groups (e.g. number of cylinders </a:t>
            </a:r>
            <a:br>
              <a:rPr lang="en-US" sz="1200" dirty="0" smtClean="0"/>
            </a:br>
            <a:r>
              <a:rPr lang="en-US" sz="1200" dirty="0" smtClean="0"/>
              <a:t>with transmission)</a:t>
            </a:r>
          </a:p>
          <a:p>
            <a:pPr lvl="1">
              <a:buFont typeface="+mj-lt"/>
              <a:buAutoNum type="arabicPeriod"/>
            </a:pPr>
            <a:r>
              <a:rPr lang="en-US" sz="1200" dirty="0" smtClean="0"/>
              <a:t>A spine plot</a:t>
            </a:r>
          </a:p>
          <a:p>
            <a:pPr lvl="1">
              <a:buFont typeface="+mj-lt"/>
              <a:buAutoNum type="arabicPeriod"/>
            </a:pPr>
            <a:r>
              <a:rPr lang="en-US" sz="1200" dirty="0" smtClean="0"/>
              <a:t>A scatterplot with the line of best fit</a:t>
            </a:r>
          </a:p>
          <a:p>
            <a:pPr lvl="1">
              <a:buFont typeface="+mj-lt"/>
              <a:buAutoNum type="arabicPeriod"/>
            </a:pPr>
            <a:r>
              <a:rPr lang="en-US" sz="1200" dirty="0" smtClean="0"/>
              <a:t>A density plots with groups and conditioning variables</a:t>
            </a:r>
          </a:p>
          <a:p>
            <a:pPr lvl="1">
              <a:buFont typeface="+mj-lt"/>
              <a:buAutoNum type="arabicPeriod"/>
            </a:pPr>
            <a:r>
              <a:rPr lang="en-US" sz="1200" dirty="0" smtClean="0"/>
              <a:t>A scatterplots with groups and conditioning variables</a:t>
            </a:r>
          </a:p>
          <a:p>
            <a:pPr lvl="1">
              <a:buFont typeface="+mj-lt"/>
              <a:buAutoNum type="arabicPeriod"/>
            </a:pPr>
            <a:r>
              <a:rPr lang="en-US" sz="1200" dirty="0" smtClean="0"/>
              <a:t>A scatterplot matrix with at least three variables </a:t>
            </a:r>
            <a:br>
              <a:rPr lang="en-US" sz="1200" dirty="0" smtClean="0"/>
            </a:br>
            <a:r>
              <a:rPr lang="en-US" sz="1200" dirty="0" smtClean="0"/>
              <a:t>and groups</a:t>
            </a:r>
          </a:p>
          <a:p>
            <a:pPr marL="457200" lvl="1" indent="0">
              <a:buNone/>
            </a:pPr>
            <a:endParaRPr lang="en-US" sz="1000" dirty="0" smtClean="0"/>
          </a:p>
          <a:p>
            <a:pPr lvl="1">
              <a:buFont typeface="+mj-lt"/>
              <a:buAutoNum type="arabicPeriod"/>
            </a:pPr>
            <a:endParaRPr lang="en-US" sz="1000" dirty="0" smtClean="0"/>
          </a:p>
          <a:p>
            <a:pPr lvl="1">
              <a:buFont typeface="+mj-lt"/>
              <a:buAutoNum type="arabicPeriod"/>
            </a:pPr>
            <a:endParaRPr lang="en-US" sz="1000" dirty="0" smtClean="0"/>
          </a:p>
          <a:p>
            <a:pPr>
              <a:buFont typeface="+mj-lt"/>
              <a:buAutoNum type="arabicPeriod"/>
            </a:pPr>
            <a:endParaRPr lang="en-US" sz="1400" dirty="0" smtClean="0"/>
          </a:p>
          <a:p>
            <a:pPr>
              <a:buFont typeface="+mj-lt"/>
              <a:buAutoNum type="arabicPeriod"/>
            </a:pPr>
            <a:endParaRPr lang="en-US" sz="1400" dirty="0" smtClean="0"/>
          </a:p>
          <a:p>
            <a:pPr marL="0" indent="0">
              <a:buNone/>
            </a:pP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5" y="3573016"/>
            <a:ext cx="4306391"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869251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Basic statistics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7124792"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3" y="2348880"/>
            <a:ext cx="7641179"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Aims</a:t>
            </a:r>
            <a:endParaRPr lang="en-US" dirty="0"/>
          </a:p>
        </p:txBody>
      </p:sp>
      <p:sp>
        <p:nvSpPr>
          <p:cNvPr id="3" name="Content Placeholder 2"/>
          <p:cNvSpPr>
            <a:spLocks noGrp="1"/>
          </p:cNvSpPr>
          <p:nvPr>
            <p:ph idx="1"/>
          </p:nvPr>
        </p:nvSpPr>
        <p:spPr/>
        <p:txBody>
          <a:bodyPr/>
          <a:lstStyle/>
          <a:p>
            <a:r>
              <a:rPr lang="en-US" dirty="0" smtClean="0"/>
              <a:t>Provide an introduction to using R and </a:t>
            </a:r>
            <a:r>
              <a:rPr lang="en-US" dirty="0" err="1" smtClean="0"/>
              <a:t>RStudio</a:t>
            </a:r>
            <a:r>
              <a:rPr lang="en-US" dirty="0" smtClean="0"/>
              <a:t>.</a:t>
            </a:r>
          </a:p>
          <a:p>
            <a:pPr lvl="1"/>
            <a:r>
              <a:rPr lang="en-US" dirty="0" smtClean="0"/>
              <a:t>This is not a workshop on statistics.</a:t>
            </a:r>
          </a:p>
          <a:p>
            <a:r>
              <a:rPr lang="en-US" dirty="0" smtClean="0"/>
              <a:t>In this workshop, you will learn </a:t>
            </a:r>
          </a:p>
          <a:p>
            <a:pPr lvl="1"/>
            <a:r>
              <a:rPr lang="en-US" dirty="0" smtClean="0"/>
              <a:t>Data management and manipulation in R</a:t>
            </a:r>
          </a:p>
          <a:p>
            <a:pPr lvl="1"/>
            <a:r>
              <a:rPr lang="en-US" dirty="0" smtClean="0"/>
              <a:t>Creating publication quality graphics in R</a:t>
            </a:r>
          </a:p>
          <a:p>
            <a:pPr lvl="1"/>
            <a:r>
              <a:rPr lang="en-US" dirty="0" smtClean="0"/>
              <a:t>Performing standard analyses in R such as t-test, ANOVA, and regression analysis</a:t>
            </a:r>
          </a:p>
          <a:p>
            <a:endParaRPr lang="en-US" dirty="0"/>
          </a:p>
        </p:txBody>
      </p:sp>
    </p:spTree>
    <p:extLst>
      <p:ext uri="{BB962C8B-B14F-4D97-AF65-F5344CB8AC3E}">
        <p14:creationId xmlns:p14="http://schemas.microsoft.com/office/powerpoint/2010/main" val="157664706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Basic statistics</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Using the </a:t>
            </a:r>
            <a:r>
              <a:rPr lang="en-US" sz="1800" i="1" dirty="0" smtClean="0"/>
              <a:t>psych </a:t>
            </a:r>
            <a:r>
              <a:rPr lang="en-US" sz="1800" dirty="0" smtClean="0"/>
              <a:t>package for descriptive statistics</a:t>
            </a:r>
          </a:p>
          <a:p>
            <a:endParaRPr lang="en-US"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1556792"/>
            <a:ext cx="5413763"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59" y="3284984"/>
            <a:ext cx="8161860"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860838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Basic statistics</a:t>
            </a:r>
            <a:endParaRPr lang="en-US" dirty="0"/>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2101" y="2348880"/>
            <a:ext cx="8402946"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59" y="1268760"/>
            <a:ext cx="5730637"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Basic statistics</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7501924"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296799"/>
            <a:ext cx="7056784" cy="4382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Table – One-way table</a:t>
            </a:r>
            <a:endParaRPr lang="en-US" dirty="0"/>
          </a:p>
        </p:txBody>
      </p:sp>
      <p:sp>
        <p:nvSpPr>
          <p:cNvPr id="3" name="Content Placeholder 2"/>
          <p:cNvSpPr>
            <a:spLocks noGrp="1"/>
          </p:cNvSpPr>
          <p:nvPr>
            <p:ph idx="1"/>
          </p:nvPr>
        </p:nvSpPr>
        <p:spPr>
          <a:xfrm>
            <a:off x="457200" y="1196752"/>
            <a:ext cx="8229600" cy="4929411"/>
          </a:xfrm>
        </p:spPr>
        <p:txBody>
          <a:bodyPr/>
          <a:lstStyle/>
          <a:p>
            <a:pPr marL="0" indent="0">
              <a:buNone/>
            </a:pP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6624736" cy="1460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95" y="2924943"/>
            <a:ext cx="7628697" cy="2834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Table – Two-way table</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268759"/>
            <a:ext cx="5544616" cy="2300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Table – Two-way table</a:t>
            </a:r>
            <a:endParaRPr lang="en-US"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5544616" cy="4762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Table – Three-way table</a:t>
            </a:r>
            <a:endParaRPr lang="en-US" dirty="0"/>
          </a:p>
        </p:txBody>
      </p:sp>
      <p:sp>
        <p:nvSpPr>
          <p:cNvPr id="3" name="Content Placeholder 2"/>
          <p:cNvSpPr>
            <a:spLocks noGrp="1"/>
          </p:cNvSpPr>
          <p:nvPr>
            <p:ph idx="1"/>
          </p:nvPr>
        </p:nvSpPr>
        <p:spPr>
          <a:xfrm>
            <a:off x="457200" y="1196752"/>
            <a:ext cx="8229600" cy="4929411"/>
          </a:xfrm>
        </p:spPr>
        <p:txBody>
          <a:bodyPr/>
          <a:lstStyle/>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7722858"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354228"/>
            <a:ext cx="7848872" cy="3693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Correlation</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40768"/>
            <a:ext cx="7508106"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2" y="2564904"/>
            <a:ext cx="5300438"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T-test</a:t>
            </a:r>
            <a:endParaRPr lang="en-US" dirty="0"/>
          </a:p>
        </p:txBody>
      </p:sp>
      <p:sp>
        <p:nvSpPr>
          <p:cNvPr id="4" name="Content Placeholder 3"/>
          <p:cNvSpPr>
            <a:spLocks noGrp="1"/>
          </p:cNvSpPr>
          <p:nvPr>
            <p:ph idx="1"/>
          </p:nvPr>
        </p:nvSpPr>
        <p:spPr>
          <a:xfrm>
            <a:off x="457200" y="980728"/>
            <a:ext cx="8229600" cy="5145435"/>
          </a:xfrm>
        </p:spPr>
        <p:txBody>
          <a:bodyPr>
            <a:normAutofit/>
          </a:bodyPr>
          <a:lstStyle/>
          <a:p>
            <a:r>
              <a:rPr lang="en-US" sz="1800" i="1" dirty="0" err="1" smtClean="0"/>
              <a:t>t.test</a:t>
            </a:r>
            <a:r>
              <a:rPr lang="en-US" sz="1800" i="1" dirty="0" smtClean="0"/>
              <a:t>(DV ~ IV, data = </a:t>
            </a:r>
            <a:r>
              <a:rPr lang="en-US" sz="1800" i="1" dirty="0" err="1" smtClean="0"/>
              <a:t>data_frame</a:t>
            </a:r>
            <a:r>
              <a:rPr lang="en-US" sz="1800" i="1" dirty="0" smtClean="0"/>
              <a:t>_</a:t>
            </a:r>
            <a:endParaRPr lang="en-US" sz="1800" i="1"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84784"/>
            <a:ext cx="5589621"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636912"/>
            <a:ext cx="5144218" cy="3896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7122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dirty="0" smtClean="0"/>
              <a:t>ANOVA</a:t>
            </a:r>
            <a:endParaRPr lang="en-US" dirty="0"/>
          </a:p>
        </p:txBody>
      </p:sp>
      <p:sp>
        <p:nvSpPr>
          <p:cNvPr id="3" name="Content Placeholder 2"/>
          <p:cNvSpPr>
            <a:spLocks noGrp="1"/>
          </p:cNvSpPr>
          <p:nvPr>
            <p:ph idx="1"/>
          </p:nvPr>
        </p:nvSpPr>
        <p:spPr>
          <a:xfrm>
            <a:off x="457200" y="1196752"/>
            <a:ext cx="8229600" cy="4929411"/>
          </a:xfrm>
        </p:spPr>
        <p:txBody>
          <a:bodyPr>
            <a:normAutofit/>
          </a:bodyPr>
          <a:lstStyle/>
          <a:p>
            <a:r>
              <a:rPr lang="en-US" sz="1800" dirty="0" smtClean="0"/>
              <a:t>Suppose we </a:t>
            </a:r>
            <a:r>
              <a:rPr lang="en-US" sz="1800" dirty="0"/>
              <a:t>have 3 categories for age group: </a:t>
            </a:r>
            <a:r>
              <a:rPr lang="en-US" sz="1800" i="1" dirty="0"/>
              <a:t>young, middle </a:t>
            </a:r>
            <a:r>
              <a:rPr lang="en-US" sz="1800" dirty="0"/>
              <a:t>and</a:t>
            </a:r>
            <a:r>
              <a:rPr lang="en-US" sz="1800" i="1" dirty="0"/>
              <a:t> </a:t>
            </a:r>
            <a:r>
              <a:rPr lang="en-US" sz="1800" i="1" dirty="0" smtClean="0"/>
              <a:t>old</a:t>
            </a:r>
          </a:p>
          <a:p>
            <a:endParaRPr lang="en-US" sz="1800" i="1" dirty="0"/>
          </a:p>
          <a:p>
            <a:endParaRPr lang="en-US" sz="1800" i="1" dirty="0" smtClean="0"/>
          </a:p>
          <a:p>
            <a:endParaRPr lang="en-US" sz="1800" i="1" dirty="0"/>
          </a:p>
          <a:p>
            <a:endParaRPr lang="en-US" sz="1800" i="1" dirty="0" smtClean="0"/>
          </a:p>
          <a:p>
            <a:r>
              <a:rPr lang="en-US" sz="1800" b="1" dirty="0" err="1" smtClean="0"/>
              <a:t>aov</a:t>
            </a:r>
            <a:r>
              <a:rPr lang="en-US" sz="1800" b="1" dirty="0" smtClean="0"/>
              <a:t>(DV ~ IV, data = </a:t>
            </a:r>
            <a:r>
              <a:rPr lang="en-US" sz="1800" b="1" dirty="0" err="1" smtClean="0"/>
              <a:t>data_frame</a:t>
            </a:r>
            <a:r>
              <a:rPr lang="en-US" sz="1800" b="1" dirty="0" smtClean="0"/>
              <a:t>)</a:t>
            </a:r>
          </a:p>
          <a:p>
            <a:r>
              <a:rPr lang="en-US" sz="1800" dirty="0" smtClean="0"/>
              <a:t>Run ANOVA and assign the output to a new object </a:t>
            </a:r>
            <a:r>
              <a:rPr lang="en-US" sz="1800" dirty="0" err="1" smtClean="0"/>
              <a:t>aov.ex</a:t>
            </a:r>
            <a:endParaRPr lang="en-US" sz="1800" dirty="0" smtClean="0"/>
          </a:p>
          <a:p>
            <a:endParaRPr lang="en-US" sz="1800" dirty="0" smtClean="0"/>
          </a:p>
          <a:p>
            <a:endParaRPr lang="en-US" sz="18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84" y="1650575"/>
            <a:ext cx="9039375"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861048"/>
            <a:ext cx="7611550" cy="1872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4553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6827</TotalTime>
  <Words>3826</Words>
  <Application>Microsoft Office PowerPoint</Application>
  <PresentationFormat>On-screen Show (4:3)</PresentationFormat>
  <Paragraphs>699</Paragraphs>
  <Slides>137</Slides>
  <Notes>2</Notes>
  <HiddenSlides>0</HiddenSlides>
  <MMClips>0</MMClips>
  <ScaleCrop>false</ScaleCrop>
  <HeadingPairs>
    <vt:vector size="4" baseType="variant">
      <vt:variant>
        <vt:lpstr>Theme</vt:lpstr>
      </vt:variant>
      <vt:variant>
        <vt:i4>1</vt:i4>
      </vt:variant>
      <vt:variant>
        <vt:lpstr>Slide Titles</vt:lpstr>
      </vt:variant>
      <vt:variant>
        <vt:i4>137</vt:i4>
      </vt:variant>
    </vt:vector>
  </HeadingPairs>
  <TitlesOfParts>
    <vt:vector size="138" baseType="lpstr">
      <vt:lpstr>Office Theme</vt:lpstr>
      <vt:lpstr>A gentle introduction to R School of Psychology, UQ 2-3 February 2016</vt:lpstr>
      <vt:lpstr>What is R? Why R?</vt:lpstr>
      <vt:lpstr>Why R?</vt:lpstr>
      <vt:lpstr>Why doesn’t School of Psychology teach R?</vt:lpstr>
      <vt:lpstr>Why doesn’t School of Psychology teach R?</vt:lpstr>
      <vt:lpstr>RStudio</vt:lpstr>
      <vt:lpstr>RStudio</vt:lpstr>
      <vt:lpstr>RStudio</vt:lpstr>
      <vt:lpstr>Aims</vt:lpstr>
      <vt:lpstr>Getting started with RStudio - console</vt:lpstr>
      <vt:lpstr>Getting started with RStudio – Script editor</vt:lpstr>
      <vt:lpstr>Setting up working directory</vt:lpstr>
      <vt:lpstr>Variables and data structure</vt:lpstr>
      <vt:lpstr>Scalar</vt:lpstr>
      <vt:lpstr>Scalar</vt:lpstr>
      <vt:lpstr>Variables and data structure</vt:lpstr>
      <vt:lpstr>Vector</vt:lpstr>
      <vt:lpstr>Vector</vt:lpstr>
      <vt:lpstr>Vector</vt:lpstr>
      <vt:lpstr>Vector</vt:lpstr>
      <vt:lpstr>Vector</vt:lpstr>
      <vt:lpstr>Vector</vt:lpstr>
      <vt:lpstr>PowerPoint Presentation</vt:lpstr>
      <vt:lpstr>Vector</vt:lpstr>
      <vt:lpstr>Functions</vt:lpstr>
      <vt:lpstr>Data frame</vt:lpstr>
      <vt:lpstr>Data frame</vt:lpstr>
      <vt:lpstr>Data frame</vt:lpstr>
      <vt:lpstr>Data frame</vt:lpstr>
      <vt:lpstr>Data frame</vt:lpstr>
      <vt:lpstr>Exercise</vt:lpstr>
      <vt:lpstr>Editing the data frame</vt:lpstr>
      <vt:lpstr>Creating a data frame through data editor</vt:lpstr>
      <vt:lpstr>Importing data from Excel</vt:lpstr>
      <vt:lpstr>Importing data from excel</vt:lpstr>
      <vt:lpstr>Importing data from excel</vt:lpstr>
      <vt:lpstr>Creating new variables</vt:lpstr>
      <vt:lpstr>Creating new variable</vt:lpstr>
      <vt:lpstr>Subsetting I</vt:lpstr>
      <vt:lpstr>Creating new variable</vt:lpstr>
      <vt:lpstr>PowerPoint Presentation</vt:lpstr>
      <vt:lpstr>Exploring the dataset</vt:lpstr>
      <vt:lpstr>Exploring the dataset</vt:lpstr>
      <vt:lpstr>Exploring the dataset</vt:lpstr>
      <vt:lpstr>Exploring the dataset</vt:lpstr>
      <vt:lpstr>Exploring the dataset</vt:lpstr>
      <vt:lpstr>Creating new variable</vt:lpstr>
      <vt:lpstr>Recoding variables</vt:lpstr>
      <vt:lpstr>Coding numeric variable into categorical variable</vt:lpstr>
      <vt:lpstr>Examining categorical variable</vt:lpstr>
      <vt:lpstr>Removing a column</vt:lpstr>
      <vt:lpstr>Exercise</vt:lpstr>
      <vt:lpstr>Merging dataset</vt:lpstr>
      <vt:lpstr>Merging dataset</vt:lpstr>
      <vt:lpstr>Merging dataset</vt:lpstr>
      <vt:lpstr>Merging dataset</vt:lpstr>
      <vt:lpstr>Subsetting II</vt:lpstr>
      <vt:lpstr>Subsetting II</vt:lpstr>
      <vt:lpstr>PowerPoint Presentation</vt:lpstr>
      <vt:lpstr>Graphs in R - Histogram</vt:lpstr>
      <vt:lpstr>Graphs in R - Histogram</vt:lpstr>
      <vt:lpstr>Graphs in R - Histogram</vt:lpstr>
      <vt:lpstr>Graph in R - Histogram</vt:lpstr>
      <vt:lpstr>Graph in R - Histogram</vt:lpstr>
      <vt:lpstr>Graphical parameters</vt:lpstr>
      <vt:lpstr>Graph in R - Boxplots</vt:lpstr>
      <vt:lpstr>Graph in R – Boxplot</vt:lpstr>
      <vt:lpstr>Graph in R – Box plot</vt:lpstr>
      <vt:lpstr>PowerPoint Presentation</vt:lpstr>
      <vt:lpstr>Graph in R – Bar graph</vt:lpstr>
      <vt:lpstr>Graph in R – Bar graph</vt:lpstr>
      <vt:lpstr>Graph in R – Spine plot</vt:lpstr>
      <vt:lpstr>Graph in R – Spine plot</vt:lpstr>
      <vt:lpstr>Graph in R - Scatterplot</vt:lpstr>
      <vt:lpstr>Graph in R - Scatterplot</vt:lpstr>
      <vt:lpstr>Graph in R</vt:lpstr>
      <vt:lpstr>PowerPoint Presentation</vt:lpstr>
      <vt:lpstr>Graph in R – Density plot</vt:lpstr>
      <vt:lpstr>Graph in R – Density plot</vt:lpstr>
      <vt:lpstr>Graph in R – Density plot</vt:lpstr>
      <vt:lpstr>Graph in R – Density plot</vt:lpstr>
      <vt:lpstr>Graph in R - Scatterplot</vt:lpstr>
      <vt:lpstr>Graph in R - Scatterplot</vt:lpstr>
      <vt:lpstr>Graph in R - Scatterplot</vt:lpstr>
      <vt:lpstr>Graph in R - Scatterplot</vt:lpstr>
      <vt:lpstr>Graph in R – Scatterplot matrix</vt:lpstr>
      <vt:lpstr>Graph in R – Scatterplot matrix</vt:lpstr>
      <vt:lpstr>Exercise</vt:lpstr>
      <vt:lpstr>Basic statistics</vt:lpstr>
      <vt:lpstr>Basic statistics</vt:lpstr>
      <vt:lpstr>Basic statistics</vt:lpstr>
      <vt:lpstr>Basic statistics</vt:lpstr>
      <vt:lpstr>Table – One-way table</vt:lpstr>
      <vt:lpstr>Table – Two-way table</vt:lpstr>
      <vt:lpstr>Table – Two-way table</vt:lpstr>
      <vt:lpstr>Table – Three-way table</vt:lpstr>
      <vt:lpstr>Correlation</vt:lpstr>
      <vt:lpstr>T-test</vt:lpstr>
      <vt:lpstr>ANOVA</vt:lpstr>
      <vt:lpstr>ANOVA – Posthoc analysis</vt:lpstr>
      <vt:lpstr>ANOVA – Posthoc analysis</vt:lpstr>
      <vt:lpstr>ANOVA – Posthoc analysis</vt:lpstr>
      <vt:lpstr>Exercise</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General linear model</vt:lpstr>
      <vt:lpstr>Exercise</vt:lpstr>
      <vt:lpstr>Logistic regression</vt:lpstr>
      <vt:lpstr>PowerPoint Presentation</vt:lpstr>
      <vt:lpstr>Logistic regression</vt:lpstr>
      <vt:lpstr>Logistic regression</vt:lpstr>
      <vt:lpstr>Logistic regression</vt:lpstr>
      <vt:lpstr>Logistic regression</vt:lpstr>
      <vt:lpstr>Logistic regression</vt:lpstr>
      <vt:lpstr>Exercise</vt:lpstr>
      <vt:lpstr>More on GLM - Moderation</vt:lpstr>
      <vt:lpstr>More on GLM - Moderation</vt:lpstr>
      <vt:lpstr>More on GLM - Moderation</vt:lpstr>
      <vt:lpstr>GLM - Moderation</vt:lpstr>
      <vt:lpstr>GLM - Moderation</vt:lpstr>
      <vt:lpstr>GLM – Moderation</vt:lpstr>
      <vt:lpstr>GLM - Moderation</vt:lpstr>
      <vt:lpstr>GLM - Moderation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gentle introduction to R School of Psychology, UQ 2-3 February 20 15</dc:title>
  <dc:creator>Microsoft word</dc:creator>
  <cp:lastModifiedBy>Microsoft word</cp:lastModifiedBy>
  <cp:revision>190</cp:revision>
  <dcterms:created xsi:type="dcterms:W3CDTF">2016-01-22T07:54:59Z</dcterms:created>
  <dcterms:modified xsi:type="dcterms:W3CDTF">2016-01-31T05:34:24Z</dcterms:modified>
</cp:coreProperties>
</file>